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320" r:id="rId6"/>
    <p:sldId id="322" r:id="rId7"/>
    <p:sldId id="259" r:id="rId8"/>
    <p:sldId id="323" r:id="rId9"/>
    <p:sldId id="324" r:id="rId10"/>
    <p:sldId id="325" r:id="rId11"/>
    <p:sldId id="326" r:id="rId12"/>
    <p:sldId id="317" r:id="rId13"/>
    <p:sldId id="288" r:id="rId14"/>
    <p:sldId id="319" r:id="rId15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8"/>
    <a:srgbClr val="00D597"/>
    <a:srgbClr val="00D6BD"/>
    <a:srgbClr val="6891FE"/>
    <a:srgbClr val="FF6C6B"/>
    <a:srgbClr val="FBC6C7"/>
    <a:srgbClr val="F6F9FB"/>
    <a:srgbClr val="9AE7C8"/>
    <a:srgbClr val="7BE7C9"/>
    <a:srgbClr val="00D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5" autoAdjust="0"/>
    <p:restoredTop sz="94767"/>
  </p:normalViewPr>
  <p:slideViewPr>
    <p:cSldViewPr>
      <p:cViewPr varScale="1">
        <p:scale>
          <a:sx n="86" d="100"/>
          <a:sy n="86" d="100"/>
        </p:scale>
        <p:origin x="57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노인인구 비중(%)</c:v>
                </c:pt>
              </c:strCache>
            </c:strRef>
          </c:tx>
          <c:spPr>
            <a:solidFill>
              <a:srgbClr val="6A91F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1960년대</c:v>
                </c:pt>
                <c:pt idx="1">
                  <c:v>1970년대</c:v>
                </c:pt>
                <c:pt idx="2">
                  <c:v>1980년대</c:v>
                </c:pt>
                <c:pt idx="3">
                  <c:v>1990년대</c:v>
                </c:pt>
                <c:pt idx="4">
                  <c:v>2000년대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8.6999999999999993</c:v>
                </c:pt>
                <c:pt idx="1">
                  <c:v>10</c:v>
                </c:pt>
                <c:pt idx="2">
                  <c:v>11.7</c:v>
                </c:pt>
                <c:pt idx="3">
                  <c:v>12.4</c:v>
                </c:pt>
                <c:pt idx="4">
                  <c:v>13.7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36-4575-8471-53DA8BF9F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27"/>
        <c:axId val="813007839"/>
        <c:axId val="1260453327"/>
      </c:barChart>
      <c:catAx>
        <c:axId val="81300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0453327"/>
        <c:crosses val="autoZero"/>
        <c:auto val="1"/>
        <c:lblAlgn val="ctr"/>
        <c:lblOffset val="100"/>
        <c:noMultiLvlLbl val="0"/>
      </c:catAx>
      <c:valAx>
        <c:axId val="12604533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3007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6806578740979633E-2"/>
          <c:y val="1.7044552179848373E-3"/>
          <c:w val="0.92688764647298305"/>
          <c:h val="0.71759763227680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노인인구 비중(%)</c:v>
                </c:pt>
              </c:strCache>
            </c:strRef>
          </c:tx>
          <c:spPr>
            <a:solidFill>
              <a:srgbClr val="00D695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FD64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5C1-714B-926E-E3BEF5382B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1960년대</c:v>
                </c:pt>
                <c:pt idx="1">
                  <c:v>1970년대</c:v>
                </c:pt>
                <c:pt idx="2">
                  <c:v>1980년대</c:v>
                </c:pt>
                <c:pt idx="3">
                  <c:v>1990년대</c:v>
                </c:pt>
                <c:pt idx="4">
                  <c:v>2000년</c:v>
                </c:pt>
                <c:pt idx="5">
                  <c:v>2003년</c:v>
                </c:pt>
                <c:pt idx="6">
                  <c:v>2019년</c:v>
                </c:pt>
                <c:pt idx="7">
                  <c:v>2026년(전망)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2.9</c:v>
                </c:pt>
                <c:pt idx="1">
                  <c:v>3.07</c:v>
                </c:pt>
                <c:pt idx="2">
                  <c:v>3.82</c:v>
                </c:pt>
                <c:pt idx="3">
                  <c:v>5.12</c:v>
                </c:pt>
                <c:pt idx="4">
                  <c:v>7.2</c:v>
                </c:pt>
                <c:pt idx="5">
                  <c:v>8.3000000000000007</c:v>
                </c:pt>
                <c:pt idx="6">
                  <c:v>14.4</c:v>
                </c:pt>
                <c:pt idx="7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1B-41E4-A021-11AEE1B65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overlap val="-27"/>
        <c:axId val="813007839"/>
        <c:axId val="1260453327"/>
      </c:barChart>
      <c:catAx>
        <c:axId val="81300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0453327"/>
        <c:crosses val="autoZero"/>
        <c:auto val="1"/>
        <c:lblAlgn val="ctr"/>
        <c:lblOffset val="100"/>
        <c:noMultiLvlLbl val="0"/>
      </c:catAx>
      <c:valAx>
        <c:axId val="12604533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300783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일반 국민</c:v>
                </c:pt>
              </c:strCache>
            </c:strRef>
          </c:tx>
          <c:spPr>
            <a:solidFill>
              <a:srgbClr val="00D69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기존 인간관계 유지</c:v>
                </c:pt>
                <c:pt idx="1">
                  <c:v>새로운 인간관계 형성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68.3</c:v>
                </c:pt>
                <c:pt idx="1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D9-5147-982B-76F229B7A2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고령층</c:v>
                </c:pt>
              </c:strCache>
            </c:strRef>
          </c:tx>
          <c:spPr>
            <a:solidFill>
              <a:srgbClr val="FD64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기존 인간관계 유지</c:v>
                </c:pt>
                <c:pt idx="1">
                  <c:v>새로운 인간관계 형성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50.3</c:v>
                </c:pt>
                <c:pt idx="1">
                  <c:v>35.1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D9-5147-982B-76F229B7A21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9"/>
        <c:overlap val="-22"/>
        <c:axId val="2133089439"/>
        <c:axId val="2133091167"/>
      </c:barChart>
      <c:catAx>
        <c:axId val="213308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3091167"/>
        <c:crosses val="autoZero"/>
        <c:auto val="1"/>
        <c:lblAlgn val="ctr"/>
        <c:lblOffset val="100"/>
        <c:noMultiLvlLbl val="0"/>
      </c:catAx>
      <c:valAx>
        <c:axId val="21330911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3089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600026691578808"/>
          <c:y val="7.2856215422379605E-2"/>
          <c:w val="0.38234952622447616"/>
          <c:h val="8.28291668353153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디지털 정보화 활용 수준(%)</c:v>
                </c:pt>
              </c:strCache>
            </c:strRef>
          </c:tx>
          <c:spPr>
            <a:solidFill>
              <a:srgbClr val="00D695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FD64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C09-3C48-8CFA-D3BF07F0F819}"/>
              </c:ext>
            </c:extLst>
          </c:dPt>
          <c:dPt>
            <c:idx val="7"/>
            <c:invertIfNegative val="0"/>
            <c:bubble3D val="0"/>
            <c:spPr>
              <a:solidFill>
                <a:srgbClr val="FD64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09-3C48-8CFA-D3BF07F0F8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일반국민</c:v>
                </c:pt>
                <c:pt idx="1">
                  <c:v>19세 이하</c:v>
                </c:pt>
                <c:pt idx="2">
                  <c:v>20대</c:v>
                </c:pt>
                <c:pt idx="3">
                  <c:v>30대</c:v>
                </c:pt>
                <c:pt idx="4">
                  <c:v>40대</c:v>
                </c:pt>
                <c:pt idx="5">
                  <c:v>50대</c:v>
                </c:pt>
                <c:pt idx="6">
                  <c:v>60대</c:v>
                </c:pt>
                <c:pt idx="7">
                  <c:v>70대 이상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100</c:v>
                </c:pt>
                <c:pt idx="1">
                  <c:v>124.3</c:v>
                </c:pt>
                <c:pt idx="2">
                  <c:v>144.69999999999999</c:v>
                </c:pt>
                <c:pt idx="3">
                  <c:v>135.9</c:v>
                </c:pt>
                <c:pt idx="4">
                  <c:v>110.4</c:v>
                </c:pt>
                <c:pt idx="5">
                  <c:v>91.4</c:v>
                </c:pt>
                <c:pt idx="6">
                  <c:v>56.7</c:v>
                </c:pt>
                <c:pt idx="7">
                  <c:v>34.6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09-3C48-8CFA-D3BF07F0F81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6"/>
        <c:overlap val="-66"/>
        <c:axId val="2133568895"/>
        <c:axId val="212617952"/>
      </c:barChart>
      <c:catAx>
        <c:axId val="213356889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617952"/>
        <c:crosses val="autoZero"/>
        <c:auto val="1"/>
        <c:lblAlgn val="ctr"/>
        <c:lblOffset val="100"/>
        <c:noMultiLvlLbl val="0"/>
      </c:catAx>
      <c:valAx>
        <c:axId val="212617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3568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402A5-5C08-4054-8CC3-B5ADBD5CC704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0426A-7469-4A82-91BB-AF08EBCD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4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84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748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60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13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5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20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1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44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82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15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426A-7469-4A82-91BB-AF08EBCD06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06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1494D-6BC9-4BBE-B837-427BC8607C0D}" type="datetime1">
              <a:rPr lang="en-US" altLang="ko-KR" smtClean="0"/>
              <a:t>2/25/2024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A3838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20523-F893-4099-A09D-1F1B9A72DC90}" type="datetime1">
              <a:rPr lang="en-US" altLang="ko-KR" smtClean="0"/>
              <a:t>2/25/2024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6F8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30283" y="1548383"/>
            <a:ext cx="2796540" cy="4540250"/>
          </a:xfrm>
          <a:custGeom>
            <a:avLst/>
            <a:gdLst/>
            <a:ahLst/>
            <a:cxnLst/>
            <a:rect l="l" t="t" r="r" b="b"/>
            <a:pathLst>
              <a:path w="2796540" h="4540250">
                <a:moveTo>
                  <a:pt x="2330450" y="0"/>
                </a:moveTo>
                <a:lnTo>
                  <a:pt x="466090" y="0"/>
                </a:lnTo>
                <a:lnTo>
                  <a:pt x="418432" y="2406"/>
                </a:lnTo>
                <a:lnTo>
                  <a:pt x="372152" y="9468"/>
                </a:lnTo>
                <a:lnTo>
                  <a:pt x="327483" y="20953"/>
                </a:lnTo>
                <a:lnTo>
                  <a:pt x="284660" y="36625"/>
                </a:lnTo>
                <a:lnTo>
                  <a:pt x="243917" y="56251"/>
                </a:lnTo>
                <a:lnTo>
                  <a:pt x="205488" y="79597"/>
                </a:lnTo>
                <a:lnTo>
                  <a:pt x="169607" y="106427"/>
                </a:lnTo>
                <a:lnTo>
                  <a:pt x="136509" y="136509"/>
                </a:lnTo>
                <a:lnTo>
                  <a:pt x="106427" y="169607"/>
                </a:lnTo>
                <a:lnTo>
                  <a:pt x="79597" y="205488"/>
                </a:lnTo>
                <a:lnTo>
                  <a:pt x="56251" y="243917"/>
                </a:lnTo>
                <a:lnTo>
                  <a:pt x="36625" y="284660"/>
                </a:lnTo>
                <a:lnTo>
                  <a:pt x="20953" y="327483"/>
                </a:lnTo>
                <a:lnTo>
                  <a:pt x="9468" y="372152"/>
                </a:lnTo>
                <a:lnTo>
                  <a:pt x="2406" y="418432"/>
                </a:lnTo>
                <a:lnTo>
                  <a:pt x="0" y="466089"/>
                </a:lnTo>
                <a:lnTo>
                  <a:pt x="0" y="4073893"/>
                </a:lnTo>
                <a:lnTo>
                  <a:pt x="2406" y="4121550"/>
                </a:lnTo>
                <a:lnTo>
                  <a:pt x="9468" y="4167831"/>
                </a:lnTo>
                <a:lnTo>
                  <a:pt x="20953" y="4212500"/>
                </a:lnTo>
                <a:lnTo>
                  <a:pt x="36625" y="4255324"/>
                </a:lnTo>
                <a:lnTo>
                  <a:pt x="56251" y="4296068"/>
                </a:lnTo>
                <a:lnTo>
                  <a:pt x="79597" y="4334499"/>
                </a:lnTo>
                <a:lnTo>
                  <a:pt x="106427" y="4370381"/>
                </a:lnTo>
                <a:lnTo>
                  <a:pt x="136509" y="4403480"/>
                </a:lnTo>
                <a:lnTo>
                  <a:pt x="169607" y="4433563"/>
                </a:lnTo>
                <a:lnTo>
                  <a:pt x="205488" y="4460394"/>
                </a:lnTo>
                <a:lnTo>
                  <a:pt x="243917" y="4483741"/>
                </a:lnTo>
                <a:lnTo>
                  <a:pt x="284660" y="4503368"/>
                </a:lnTo>
                <a:lnTo>
                  <a:pt x="327483" y="4519041"/>
                </a:lnTo>
                <a:lnTo>
                  <a:pt x="372152" y="4530526"/>
                </a:lnTo>
                <a:lnTo>
                  <a:pt x="418432" y="4537589"/>
                </a:lnTo>
                <a:lnTo>
                  <a:pt x="466090" y="4539995"/>
                </a:lnTo>
                <a:lnTo>
                  <a:pt x="2330450" y="4539995"/>
                </a:lnTo>
                <a:lnTo>
                  <a:pt x="2378107" y="4537589"/>
                </a:lnTo>
                <a:lnTo>
                  <a:pt x="2424387" y="4530526"/>
                </a:lnTo>
                <a:lnTo>
                  <a:pt x="2469056" y="4519041"/>
                </a:lnTo>
                <a:lnTo>
                  <a:pt x="2511879" y="4503368"/>
                </a:lnTo>
                <a:lnTo>
                  <a:pt x="2552622" y="4483741"/>
                </a:lnTo>
                <a:lnTo>
                  <a:pt x="2591051" y="4460394"/>
                </a:lnTo>
                <a:lnTo>
                  <a:pt x="2626932" y="4433563"/>
                </a:lnTo>
                <a:lnTo>
                  <a:pt x="2660030" y="4403480"/>
                </a:lnTo>
                <a:lnTo>
                  <a:pt x="2690112" y="4370381"/>
                </a:lnTo>
                <a:lnTo>
                  <a:pt x="2716942" y="4334499"/>
                </a:lnTo>
                <a:lnTo>
                  <a:pt x="2740288" y="4296068"/>
                </a:lnTo>
                <a:lnTo>
                  <a:pt x="2759914" y="4255324"/>
                </a:lnTo>
                <a:lnTo>
                  <a:pt x="2775586" y="4212500"/>
                </a:lnTo>
                <a:lnTo>
                  <a:pt x="2787071" y="4167831"/>
                </a:lnTo>
                <a:lnTo>
                  <a:pt x="2794133" y="4121550"/>
                </a:lnTo>
                <a:lnTo>
                  <a:pt x="2796540" y="4073893"/>
                </a:lnTo>
                <a:lnTo>
                  <a:pt x="2796540" y="466089"/>
                </a:lnTo>
                <a:lnTo>
                  <a:pt x="2794133" y="418432"/>
                </a:lnTo>
                <a:lnTo>
                  <a:pt x="2787071" y="372152"/>
                </a:lnTo>
                <a:lnTo>
                  <a:pt x="2775586" y="327483"/>
                </a:lnTo>
                <a:lnTo>
                  <a:pt x="2759914" y="284660"/>
                </a:lnTo>
                <a:lnTo>
                  <a:pt x="2740288" y="243917"/>
                </a:lnTo>
                <a:lnTo>
                  <a:pt x="2716942" y="205488"/>
                </a:lnTo>
                <a:lnTo>
                  <a:pt x="2690112" y="169607"/>
                </a:lnTo>
                <a:lnTo>
                  <a:pt x="2660030" y="136509"/>
                </a:lnTo>
                <a:lnTo>
                  <a:pt x="2626932" y="106427"/>
                </a:lnTo>
                <a:lnTo>
                  <a:pt x="2591051" y="79597"/>
                </a:lnTo>
                <a:lnTo>
                  <a:pt x="2552622" y="56251"/>
                </a:lnTo>
                <a:lnTo>
                  <a:pt x="2511879" y="36625"/>
                </a:lnTo>
                <a:lnTo>
                  <a:pt x="2469056" y="20953"/>
                </a:lnTo>
                <a:lnTo>
                  <a:pt x="2424387" y="9468"/>
                </a:lnTo>
                <a:lnTo>
                  <a:pt x="2378107" y="2406"/>
                </a:lnTo>
                <a:lnTo>
                  <a:pt x="2330450" y="0"/>
                </a:lnTo>
                <a:close/>
              </a:path>
            </a:pathLst>
          </a:custGeom>
          <a:solidFill>
            <a:srgbClr val="0397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78891" y="1548383"/>
            <a:ext cx="2796540" cy="4540250"/>
          </a:xfrm>
          <a:custGeom>
            <a:avLst/>
            <a:gdLst/>
            <a:ahLst/>
            <a:cxnLst/>
            <a:rect l="l" t="t" r="r" b="b"/>
            <a:pathLst>
              <a:path w="2796540" h="4540250">
                <a:moveTo>
                  <a:pt x="2330450" y="0"/>
                </a:moveTo>
                <a:lnTo>
                  <a:pt x="466102" y="0"/>
                </a:lnTo>
                <a:lnTo>
                  <a:pt x="418445" y="2406"/>
                </a:lnTo>
                <a:lnTo>
                  <a:pt x="372164" y="9468"/>
                </a:lnTo>
                <a:lnTo>
                  <a:pt x="327495" y="20953"/>
                </a:lnTo>
                <a:lnTo>
                  <a:pt x="284671" y="36625"/>
                </a:lnTo>
                <a:lnTo>
                  <a:pt x="243927" y="56251"/>
                </a:lnTo>
                <a:lnTo>
                  <a:pt x="205496" y="79597"/>
                </a:lnTo>
                <a:lnTo>
                  <a:pt x="169614" y="106427"/>
                </a:lnTo>
                <a:lnTo>
                  <a:pt x="136515" y="136509"/>
                </a:lnTo>
                <a:lnTo>
                  <a:pt x="106432" y="169607"/>
                </a:lnTo>
                <a:lnTo>
                  <a:pt x="79601" y="205488"/>
                </a:lnTo>
                <a:lnTo>
                  <a:pt x="56254" y="243917"/>
                </a:lnTo>
                <a:lnTo>
                  <a:pt x="36627" y="284660"/>
                </a:lnTo>
                <a:lnTo>
                  <a:pt x="20954" y="327483"/>
                </a:lnTo>
                <a:lnTo>
                  <a:pt x="9469" y="372152"/>
                </a:lnTo>
                <a:lnTo>
                  <a:pt x="2406" y="418432"/>
                </a:lnTo>
                <a:lnTo>
                  <a:pt x="0" y="466089"/>
                </a:lnTo>
                <a:lnTo>
                  <a:pt x="0" y="4073893"/>
                </a:lnTo>
                <a:lnTo>
                  <a:pt x="2406" y="4121550"/>
                </a:lnTo>
                <a:lnTo>
                  <a:pt x="9469" y="4167831"/>
                </a:lnTo>
                <a:lnTo>
                  <a:pt x="20954" y="4212500"/>
                </a:lnTo>
                <a:lnTo>
                  <a:pt x="36627" y="4255324"/>
                </a:lnTo>
                <a:lnTo>
                  <a:pt x="56254" y="4296068"/>
                </a:lnTo>
                <a:lnTo>
                  <a:pt x="79601" y="4334499"/>
                </a:lnTo>
                <a:lnTo>
                  <a:pt x="106432" y="4370381"/>
                </a:lnTo>
                <a:lnTo>
                  <a:pt x="136515" y="4403480"/>
                </a:lnTo>
                <a:lnTo>
                  <a:pt x="169614" y="4433563"/>
                </a:lnTo>
                <a:lnTo>
                  <a:pt x="205496" y="4460394"/>
                </a:lnTo>
                <a:lnTo>
                  <a:pt x="243927" y="4483741"/>
                </a:lnTo>
                <a:lnTo>
                  <a:pt x="284671" y="4503368"/>
                </a:lnTo>
                <a:lnTo>
                  <a:pt x="327495" y="4519041"/>
                </a:lnTo>
                <a:lnTo>
                  <a:pt x="372164" y="4530526"/>
                </a:lnTo>
                <a:lnTo>
                  <a:pt x="418445" y="4537589"/>
                </a:lnTo>
                <a:lnTo>
                  <a:pt x="466102" y="4539995"/>
                </a:lnTo>
                <a:lnTo>
                  <a:pt x="2330450" y="4539995"/>
                </a:lnTo>
                <a:lnTo>
                  <a:pt x="2378107" y="4537589"/>
                </a:lnTo>
                <a:lnTo>
                  <a:pt x="2424387" y="4530526"/>
                </a:lnTo>
                <a:lnTo>
                  <a:pt x="2469056" y="4519041"/>
                </a:lnTo>
                <a:lnTo>
                  <a:pt x="2511879" y="4503368"/>
                </a:lnTo>
                <a:lnTo>
                  <a:pt x="2552622" y="4483741"/>
                </a:lnTo>
                <a:lnTo>
                  <a:pt x="2591051" y="4460394"/>
                </a:lnTo>
                <a:lnTo>
                  <a:pt x="2626932" y="4433563"/>
                </a:lnTo>
                <a:lnTo>
                  <a:pt x="2660030" y="4403480"/>
                </a:lnTo>
                <a:lnTo>
                  <a:pt x="2690112" y="4370381"/>
                </a:lnTo>
                <a:lnTo>
                  <a:pt x="2716942" y="4334499"/>
                </a:lnTo>
                <a:lnTo>
                  <a:pt x="2740288" y="4296068"/>
                </a:lnTo>
                <a:lnTo>
                  <a:pt x="2759914" y="4255324"/>
                </a:lnTo>
                <a:lnTo>
                  <a:pt x="2775586" y="4212500"/>
                </a:lnTo>
                <a:lnTo>
                  <a:pt x="2787071" y="4167831"/>
                </a:lnTo>
                <a:lnTo>
                  <a:pt x="2794133" y="4121550"/>
                </a:lnTo>
                <a:lnTo>
                  <a:pt x="2796540" y="4073893"/>
                </a:lnTo>
                <a:lnTo>
                  <a:pt x="2796540" y="466089"/>
                </a:lnTo>
                <a:lnTo>
                  <a:pt x="2794133" y="418432"/>
                </a:lnTo>
                <a:lnTo>
                  <a:pt x="2787071" y="372152"/>
                </a:lnTo>
                <a:lnTo>
                  <a:pt x="2775586" y="327483"/>
                </a:lnTo>
                <a:lnTo>
                  <a:pt x="2759914" y="284660"/>
                </a:lnTo>
                <a:lnTo>
                  <a:pt x="2740288" y="243917"/>
                </a:lnTo>
                <a:lnTo>
                  <a:pt x="2716942" y="205488"/>
                </a:lnTo>
                <a:lnTo>
                  <a:pt x="2690112" y="169607"/>
                </a:lnTo>
                <a:lnTo>
                  <a:pt x="2660030" y="136509"/>
                </a:lnTo>
                <a:lnTo>
                  <a:pt x="2626932" y="106427"/>
                </a:lnTo>
                <a:lnTo>
                  <a:pt x="2591051" y="79597"/>
                </a:lnTo>
                <a:lnTo>
                  <a:pt x="2552622" y="56251"/>
                </a:lnTo>
                <a:lnTo>
                  <a:pt x="2511879" y="36625"/>
                </a:lnTo>
                <a:lnTo>
                  <a:pt x="2469056" y="20953"/>
                </a:lnTo>
                <a:lnTo>
                  <a:pt x="2424387" y="9468"/>
                </a:lnTo>
                <a:lnTo>
                  <a:pt x="2378107" y="2406"/>
                </a:lnTo>
                <a:lnTo>
                  <a:pt x="2330450" y="0"/>
                </a:lnTo>
                <a:close/>
              </a:path>
            </a:pathLst>
          </a:custGeom>
          <a:solidFill>
            <a:srgbClr val="01C9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179820" y="1548383"/>
            <a:ext cx="2796540" cy="4540250"/>
          </a:xfrm>
          <a:custGeom>
            <a:avLst/>
            <a:gdLst/>
            <a:ahLst/>
            <a:cxnLst/>
            <a:rect l="l" t="t" r="r" b="b"/>
            <a:pathLst>
              <a:path w="2796540" h="4540250">
                <a:moveTo>
                  <a:pt x="2330450" y="0"/>
                </a:moveTo>
                <a:lnTo>
                  <a:pt x="466089" y="0"/>
                </a:lnTo>
                <a:lnTo>
                  <a:pt x="418432" y="2406"/>
                </a:lnTo>
                <a:lnTo>
                  <a:pt x="372152" y="9468"/>
                </a:lnTo>
                <a:lnTo>
                  <a:pt x="327483" y="20953"/>
                </a:lnTo>
                <a:lnTo>
                  <a:pt x="284660" y="36625"/>
                </a:lnTo>
                <a:lnTo>
                  <a:pt x="243917" y="56251"/>
                </a:lnTo>
                <a:lnTo>
                  <a:pt x="205488" y="79597"/>
                </a:lnTo>
                <a:lnTo>
                  <a:pt x="169607" y="106427"/>
                </a:lnTo>
                <a:lnTo>
                  <a:pt x="136509" y="136509"/>
                </a:lnTo>
                <a:lnTo>
                  <a:pt x="106427" y="169607"/>
                </a:lnTo>
                <a:lnTo>
                  <a:pt x="79597" y="205488"/>
                </a:lnTo>
                <a:lnTo>
                  <a:pt x="56251" y="243917"/>
                </a:lnTo>
                <a:lnTo>
                  <a:pt x="36625" y="284660"/>
                </a:lnTo>
                <a:lnTo>
                  <a:pt x="20953" y="327483"/>
                </a:lnTo>
                <a:lnTo>
                  <a:pt x="9468" y="372152"/>
                </a:lnTo>
                <a:lnTo>
                  <a:pt x="2406" y="418432"/>
                </a:lnTo>
                <a:lnTo>
                  <a:pt x="0" y="466089"/>
                </a:lnTo>
                <a:lnTo>
                  <a:pt x="0" y="4073893"/>
                </a:lnTo>
                <a:lnTo>
                  <a:pt x="2406" y="4121550"/>
                </a:lnTo>
                <a:lnTo>
                  <a:pt x="9468" y="4167831"/>
                </a:lnTo>
                <a:lnTo>
                  <a:pt x="20953" y="4212500"/>
                </a:lnTo>
                <a:lnTo>
                  <a:pt x="36625" y="4255324"/>
                </a:lnTo>
                <a:lnTo>
                  <a:pt x="56251" y="4296068"/>
                </a:lnTo>
                <a:lnTo>
                  <a:pt x="79597" y="4334499"/>
                </a:lnTo>
                <a:lnTo>
                  <a:pt x="106427" y="4370381"/>
                </a:lnTo>
                <a:lnTo>
                  <a:pt x="136509" y="4403480"/>
                </a:lnTo>
                <a:lnTo>
                  <a:pt x="169607" y="4433563"/>
                </a:lnTo>
                <a:lnTo>
                  <a:pt x="205488" y="4460394"/>
                </a:lnTo>
                <a:lnTo>
                  <a:pt x="243917" y="4483741"/>
                </a:lnTo>
                <a:lnTo>
                  <a:pt x="284660" y="4503368"/>
                </a:lnTo>
                <a:lnTo>
                  <a:pt x="327483" y="4519041"/>
                </a:lnTo>
                <a:lnTo>
                  <a:pt x="372152" y="4530526"/>
                </a:lnTo>
                <a:lnTo>
                  <a:pt x="418432" y="4537589"/>
                </a:lnTo>
                <a:lnTo>
                  <a:pt x="466089" y="4539995"/>
                </a:lnTo>
                <a:lnTo>
                  <a:pt x="2330450" y="4539995"/>
                </a:lnTo>
                <a:lnTo>
                  <a:pt x="2378107" y="4537589"/>
                </a:lnTo>
                <a:lnTo>
                  <a:pt x="2424387" y="4530526"/>
                </a:lnTo>
                <a:lnTo>
                  <a:pt x="2469056" y="4519041"/>
                </a:lnTo>
                <a:lnTo>
                  <a:pt x="2511879" y="4503368"/>
                </a:lnTo>
                <a:lnTo>
                  <a:pt x="2552622" y="4483741"/>
                </a:lnTo>
                <a:lnTo>
                  <a:pt x="2591051" y="4460394"/>
                </a:lnTo>
                <a:lnTo>
                  <a:pt x="2626932" y="4433563"/>
                </a:lnTo>
                <a:lnTo>
                  <a:pt x="2660030" y="4403480"/>
                </a:lnTo>
                <a:lnTo>
                  <a:pt x="2690112" y="4370381"/>
                </a:lnTo>
                <a:lnTo>
                  <a:pt x="2716942" y="4334499"/>
                </a:lnTo>
                <a:lnTo>
                  <a:pt x="2740288" y="4296068"/>
                </a:lnTo>
                <a:lnTo>
                  <a:pt x="2759914" y="4255324"/>
                </a:lnTo>
                <a:lnTo>
                  <a:pt x="2775586" y="4212500"/>
                </a:lnTo>
                <a:lnTo>
                  <a:pt x="2787071" y="4167831"/>
                </a:lnTo>
                <a:lnTo>
                  <a:pt x="2794133" y="4121550"/>
                </a:lnTo>
                <a:lnTo>
                  <a:pt x="2796539" y="4073893"/>
                </a:lnTo>
                <a:lnTo>
                  <a:pt x="2796539" y="466089"/>
                </a:lnTo>
                <a:lnTo>
                  <a:pt x="2794133" y="418432"/>
                </a:lnTo>
                <a:lnTo>
                  <a:pt x="2787071" y="372152"/>
                </a:lnTo>
                <a:lnTo>
                  <a:pt x="2775586" y="327483"/>
                </a:lnTo>
                <a:lnTo>
                  <a:pt x="2759914" y="284660"/>
                </a:lnTo>
                <a:lnTo>
                  <a:pt x="2740288" y="243917"/>
                </a:lnTo>
                <a:lnTo>
                  <a:pt x="2716942" y="205488"/>
                </a:lnTo>
                <a:lnTo>
                  <a:pt x="2690112" y="169607"/>
                </a:lnTo>
                <a:lnTo>
                  <a:pt x="2660030" y="136509"/>
                </a:lnTo>
                <a:lnTo>
                  <a:pt x="2626932" y="106427"/>
                </a:lnTo>
                <a:lnTo>
                  <a:pt x="2591051" y="79597"/>
                </a:lnTo>
                <a:lnTo>
                  <a:pt x="2552622" y="56251"/>
                </a:lnTo>
                <a:lnTo>
                  <a:pt x="2511879" y="36625"/>
                </a:lnTo>
                <a:lnTo>
                  <a:pt x="2469056" y="20953"/>
                </a:lnTo>
                <a:lnTo>
                  <a:pt x="2424387" y="9468"/>
                </a:lnTo>
                <a:lnTo>
                  <a:pt x="2378107" y="2406"/>
                </a:lnTo>
                <a:lnTo>
                  <a:pt x="2330450" y="0"/>
                </a:lnTo>
                <a:close/>
              </a:path>
            </a:pathLst>
          </a:custGeom>
          <a:solidFill>
            <a:srgbClr val="00A8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229355" y="1548383"/>
            <a:ext cx="2796540" cy="4540250"/>
          </a:xfrm>
          <a:custGeom>
            <a:avLst/>
            <a:gdLst/>
            <a:ahLst/>
            <a:cxnLst/>
            <a:rect l="l" t="t" r="r" b="b"/>
            <a:pathLst>
              <a:path w="2796540" h="4540250">
                <a:moveTo>
                  <a:pt x="2330449" y="0"/>
                </a:moveTo>
                <a:lnTo>
                  <a:pt x="466090" y="0"/>
                </a:lnTo>
                <a:lnTo>
                  <a:pt x="418432" y="2406"/>
                </a:lnTo>
                <a:lnTo>
                  <a:pt x="372152" y="9468"/>
                </a:lnTo>
                <a:lnTo>
                  <a:pt x="327483" y="20953"/>
                </a:lnTo>
                <a:lnTo>
                  <a:pt x="284660" y="36625"/>
                </a:lnTo>
                <a:lnTo>
                  <a:pt x="243917" y="56251"/>
                </a:lnTo>
                <a:lnTo>
                  <a:pt x="205488" y="79597"/>
                </a:lnTo>
                <a:lnTo>
                  <a:pt x="169607" y="106427"/>
                </a:lnTo>
                <a:lnTo>
                  <a:pt x="136509" y="136509"/>
                </a:lnTo>
                <a:lnTo>
                  <a:pt x="106427" y="169607"/>
                </a:lnTo>
                <a:lnTo>
                  <a:pt x="79597" y="205488"/>
                </a:lnTo>
                <a:lnTo>
                  <a:pt x="56251" y="243917"/>
                </a:lnTo>
                <a:lnTo>
                  <a:pt x="36625" y="284660"/>
                </a:lnTo>
                <a:lnTo>
                  <a:pt x="20953" y="327483"/>
                </a:lnTo>
                <a:lnTo>
                  <a:pt x="9468" y="372152"/>
                </a:lnTo>
                <a:lnTo>
                  <a:pt x="2406" y="418432"/>
                </a:lnTo>
                <a:lnTo>
                  <a:pt x="0" y="466089"/>
                </a:lnTo>
                <a:lnTo>
                  <a:pt x="0" y="4073893"/>
                </a:lnTo>
                <a:lnTo>
                  <a:pt x="2406" y="4121550"/>
                </a:lnTo>
                <a:lnTo>
                  <a:pt x="9468" y="4167831"/>
                </a:lnTo>
                <a:lnTo>
                  <a:pt x="20953" y="4212500"/>
                </a:lnTo>
                <a:lnTo>
                  <a:pt x="36625" y="4255324"/>
                </a:lnTo>
                <a:lnTo>
                  <a:pt x="56251" y="4296068"/>
                </a:lnTo>
                <a:lnTo>
                  <a:pt x="79597" y="4334499"/>
                </a:lnTo>
                <a:lnTo>
                  <a:pt x="106427" y="4370381"/>
                </a:lnTo>
                <a:lnTo>
                  <a:pt x="136509" y="4403480"/>
                </a:lnTo>
                <a:lnTo>
                  <a:pt x="169607" y="4433563"/>
                </a:lnTo>
                <a:lnTo>
                  <a:pt x="205488" y="4460394"/>
                </a:lnTo>
                <a:lnTo>
                  <a:pt x="243917" y="4483741"/>
                </a:lnTo>
                <a:lnTo>
                  <a:pt x="284660" y="4503368"/>
                </a:lnTo>
                <a:lnTo>
                  <a:pt x="327483" y="4519041"/>
                </a:lnTo>
                <a:lnTo>
                  <a:pt x="372152" y="4530526"/>
                </a:lnTo>
                <a:lnTo>
                  <a:pt x="418432" y="4537589"/>
                </a:lnTo>
                <a:lnTo>
                  <a:pt x="466090" y="4539995"/>
                </a:lnTo>
                <a:lnTo>
                  <a:pt x="2330449" y="4539995"/>
                </a:lnTo>
                <a:lnTo>
                  <a:pt x="2378107" y="4537589"/>
                </a:lnTo>
                <a:lnTo>
                  <a:pt x="2424387" y="4530526"/>
                </a:lnTo>
                <a:lnTo>
                  <a:pt x="2469056" y="4519041"/>
                </a:lnTo>
                <a:lnTo>
                  <a:pt x="2511879" y="4503368"/>
                </a:lnTo>
                <a:lnTo>
                  <a:pt x="2552622" y="4483741"/>
                </a:lnTo>
                <a:lnTo>
                  <a:pt x="2591051" y="4460394"/>
                </a:lnTo>
                <a:lnTo>
                  <a:pt x="2626932" y="4433563"/>
                </a:lnTo>
                <a:lnTo>
                  <a:pt x="2660030" y="4403480"/>
                </a:lnTo>
                <a:lnTo>
                  <a:pt x="2690112" y="4370381"/>
                </a:lnTo>
                <a:lnTo>
                  <a:pt x="2716942" y="4334499"/>
                </a:lnTo>
                <a:lnTo>
                  <a:pt x="2740288" y="4296068"/>
                </a:lnTo>
                <a:lnTo>
                  <a:pt x="2759914" y="4255324"/>
                </a:lnTo>
                <a:lnTo>
                  <a:pt x="2775586" y="4212500"/>
                </a:lnTo>
                <a:lnTo>
                  <a:pt x="2787071" y="4167831"/>
                </a:lnTo>
                <a:lnTo>
                  <a:pt x="2794133" y="4121550"/>
                </a:lnTo>
                <a:lnTo>
                  <a:pt x="2796540" y="4073893"/>
                </a:lnTo>
                <a:lnTo>
                  <a:pt x="2796540" y="466089"/>
                </a:lnTo>
                <a:lnTo>
                  <a:pt x="2794133" y="418432"/>
                </a:lnTo>
                <a:lnTo>
                  <a:pt x="2787071" y="372152"/>
                </a:lnTo>
                <a:lnTo>
                  <a:pt x="2775586" y="327483"/>
                </a:lnTo>
                <a:lnTo>
                  <a:pt x="2759914" y="284660"/>
                </a:lnTo>
                <a:lnTo>
                  <a:pt x="2740288" y="243917"/>
                </a:lnTo>
                <a:lnTo>
                  <a:pt x="2716942" y="205488"/>
                </a:lnTo>
                <a:lnTo>
                  <a:pt x="2690112" y="169607"/>
                </a:lnTo>
                <a:lnTo>
                  <a:pt x="2660030" y="136509"/>
                </a:lnTo>
                <a:lnTo>
                  <a:pt x="2626932" y="106427"/>
                </a:lnTo>
                <a:lnTo>
                  <a:pt x="2591051" y="79597"/>
                </a:lnTo>
                <a:lnTo>
                  <a:pt x="2552622" y="56251"/>
                </a:lnTo>
                <a:lnTo>
                  <a:pt x="2511879" y="36625"/>
                </a:lnTo>
                <a:lnTo>
                  <a:pt x="2469056" y="20953"/>
                </a:lnTo>
                <a:lnTo>
                  <a:pt x="2424387" y="9468"/>
                </a:lnTo>
                <a:lnTo>
                  <a:pt x="2378107" y="2406"/>
                </a:lnTo>
                <a:lnTo>
                  <a:pt x="2330449" y="0"/>
                </a:lnTo>
                <a:close/>
              </a:path>
            </a:pathLst>
          </a:custGeom>
          <a:solidFill>
            <a:srgbClr val="00B3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8980" y="3133331"/>
            <a:ext cx="1807464" cy="277520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0712" y="3275076"/>
            <a:ext cx="1533144" cy="250088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5352" y="2479548"/>
            <a:ext cx="1815083" cy="278587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7084" y="2621280"/>
            <a:ext cx="1540764" cy="2511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A3838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89A45-FF48-4133-84F8-0D97D9494D30}" type="datetime1">
              <a:rPr lang="en-US" altLang="ko-KR" smtClean="0"/>
              <a:t>2/25/2024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A3838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E63C-3697-432D-9418-F6091AEF358C}" type="datetime1">
              <a:rPr lang="en-US" altLang="ko-KR" smtClean="0"/>
              <a:t>2/25/2024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23EC1-99FA-41F4-80FD-E24DE9AEB565}" type="datetime1">
              <a:rPr lang="en-US" altLang="ko-KR" smtClean="0"/>
              <a:t>2/25/2024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9220200" y="152400"/>
            <a:ext cx="2804160" cy="34290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6F8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67934" y="907796"/>
            <a:ext cx="205613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A3838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4544" y="1540700"/>
            <a:ext cx="10049510" cy="4251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9B3D4-ABF8-43E6-B427-6951C95F11CD}" type="datetime1">
              <a:rPr lang="en-US" altLang="ko-KR" smtClean="0"/>
              <a:t>2/25/2024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371600" y="3200091"/>
            <a:ext cx="101176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400" b="1" spc="5" dirty="0" err="1">
                <a:latin typeface="나눔스퀘어"/>
                <a:cs typeface="나눔스퀘어"/>
              </a:rPr>
              <a:t>이심최전심</a:t>
            </a:r>
            <a:endParaRPr sz="1400" dirty="0">
              <a:latin typeface="나눔스퀘어"/>
              <a:cs typeface="나눔스퀘어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57299" y="1319783"/>
            <a:ext cx="550545" cy="45720"/>
          </a:xfrm>
          <a:custGeom>
            <a:avLst/>
            <a:gdLst/>
            <a:ahLst/>
            <a:cxnLst/>
            <a:rect l="l" t="t" r="r" b="b"/>
            <a:pathLst>
              <a:path w="550544" h="45719">
                <a:moveTo>
                  <a:pt x="550163" y="0"/>
                </a:moveTo>
                <a:lnTo>
                  <a:pt x="0" y="0"/>
                </a:lnTo>
                <a:lnTo>
                  <a:pt x="0" y="45720"/>
                </a:lnTo>
                <a:lnTo>
                  <a:pt x="550163" y="45720"/>
                </a:lnTo>
                <a:lnTo>
                  <a:pt x="550163" y="0"/>
                </a:lnTo>
                <a:close/>
              </a:path>
            </a:pathLst>
          </a:custGeom>
          <a:solidFill>
            <a:srgbClr val="00D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2C716-1A84-16A4-3997-F0D52C74ED9E}"/>
              </a:ext>
            </a:extLst>
          </p:cNvPr>
          <p:cNvSpPr txBox="1"/>
          <p:nvPr/>
        </p:nvSpPr>
        <p:spPr>
          <a:xfrm>
            <a:off x="1295400" y="2465122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노인을 위한 </a:t>
            </a:r>
            <a:r>
              <a:rPr lang="ko-KR" altLang="en-US" sz="2800" b="1" dirty="0" err="1"/>
              <a:t>챗봇</a:t>
            </a:r>
            <a:r>
              <a:rPr lang="ko-KR" altLang="en-US" sz="2800" b="1" dirty="0"/>
              <a:t> 서비스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EEBEA-8B19-7AD6-162F-5093CF2E529D}"/>
              </a:ext>
            </a:extLst>
          </p:cNvPr>
          <p:cNvSpPr txBox="1"/>
          <p:nvPr/>
        </p:nvSpPr>
        <p:spPr>
          <a:xfrm>
            <a:off x="1193800" y="1343888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D695"/>
                </a:solidFill>
              </a:rPr>
              <a:t>Grandeur</a:t>
            </a:r>
            <a:endParaRPr lang="ko-KR" altLang="en-US" sz="7200" b="1" dirty="0">
              <a:solidFill>
                <a:srgbClr val="00D695"/>
              </a:solidFill>
            </a:endParaRPr>
          </a:p>
        </p:txBody>
      </p:sp>
      <p:pic>
        <p:nvPicPr>
          <p:cNvPr id="16" name="그래픽 15" descr="인공 지능 윤곽선">
            <a:extLst>
              <a:ext uri="{FF2B5EF4-FFF2-40B4-BE49-F238E27FC236}">
                <a16:creationId xmlns:a16="http://schemas.microsoft.com/office/drawing/2014/main" id="{20F794D7-87D0-60B2-BE2B-ABDDF4D5C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5600" y="1600200"/>
            <a:ext cx="4953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FE4B4D-FE3B-87DF-08BE-391077F3258E}"/>
              </a:ext>
            </a:extLst>
          </p:cNvPr>
          <p:cNvSpPr/>
          <p:nvPr/>
        </p:nvSpPr>
        <p:spPr>
          <a:xfrm>
            <a:off x="7415463" y="801417"/>
            <a:ext cx="4776537" cy="6056583"/>
          </a:xfrm>
          <a:prstGeom prst="rect">
            <a:avLst/>
          </a:prstGeom>
          <a:solidFill>
            <a:srgbClr val="9AE7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object 40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7D3CB7D9-7EA7-3D7D-CC71-F2AC45EF2E95}"/>
              </a:ext>
            </a:extLst>
          </p:cNvPr>
          <p:cNvSpPr txBox="1"/>
          <p:nvPr/>
        </p:nvSpPr>
        <p:spPr>
          <a:xfrm>
            <a:off x="9067800" y="4414182"/>
            <a:ext cx="2431102" cy="14532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r">
              <a:lnSpc>
                <a:spcPct val="125000"/>
              </a:lnSpc>
              <a:spcBef>
                <a:spcPts val="95"/>
              </a:spcBef>
            </a:pPr>
            <a:r>
              <a:rPr lang="en-US" altLang="ko-KR" sz="2000" b="1" dirty="0"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latin typeface="맑은 고딕"/>
                <a:cs typeface="맑은 고딕"/>
              </a:rPr>
              <a:t>사용자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친화적</a:t>
            </a:r>
            <a:endParaRPr lang="en-US" altLang="ko-KR" sz="2000" b="1" dirty="0">
              <a:latin typeface="맑은 고딕"/>
              <a:cs typeface="맑은 고딕"/>
            </a:endParaRPr>
          </a:p>
          <a:p>
            <a:pPr marL="12700" algn="r">
              <a:lnSpc>
                <a:spcPct val="125000"/>
              </a:lnSpc>
              <a:spcBef>
                <a:spcPts val="95"/>
              </a:spcBef>
            </a:pPr>
            <a:endParaRPr lang="en-US" altLang="ko-KR" sz="400" b="1" dirty="0">
              <a:latin typeface="맑은 고딕"/>
              <a:cs typeface="맑은 고딕"/>
            </a:endParaRPr>
          </a:p>
          <a:p>
            <a:pPr marL="12700" algn="r">
              <a:lnSpc>
                <a:spcPct val="125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맞춤형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서비스</a:t>
            </a:r>
            <a:endParaRPr lang="en-US" altLang="ko-KR" sz="2000" b="1" dirty="0">
              <a:solidFill>
                <a:schemeClr val="bg1"/>
              </a:solidFill>
              <a:highlight>
                <a:srgbClr val="6891FE"/>
              </a:highlight>
              <a:latin typeface="맑은 고딕"/>
              <a:cs typeface="맑은 고딕"/>
            </a:endParaRPr>
          </a:p>
          <a:p>
            <a:pPr marL="12700" algn="r">
              <a:lnSpc>
                <a:spcPct val="125000"/>
              </a:lnSpc>
              <a:spcBef>
                <a:spcPts val="95"/>
              </a:spcBef>
            </a:pPr>
            <a:endParaRPr lang="en-US" altLang="ko-KR" sz="400" b="1" dirty="0">
              <a:latin typeface="맑은 고딕"/>
              <a:cs typeface="맑은 고딕"/>
            </a:endParaRPr>
          </a:p>
          <a:p>
            <a:pPr marL="12700" algn="r">
              <a:lnSpc>
                <a:spcPct val="125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원활한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대화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6891FE"/>
                </a:highlight>
                <a:latin typeface="맑은 고딕"/>
                <a:cs typeface="맑은 고딕"/>
              </a:rPr>
              <a:t>경험</a:t>
            </a:r>
            <a:endParaRPr lang="en-US" altLang="ko-KR" sz="2000" b="1" dirty="0">
              <a:solidFill>
                <a:schemeClr val="bg1"/>
              </a:solidFill>
              <a:highlight>
                <a:srgbClr val="6891FE"/>
              </a:highlight>
              <a:latin typeface="맑은 고딕"/>
              <a:cs typeface="맑은 고딕"/>
            </a:endParaRPr>
          </a:p>
          <a:p>
            <a:pPr marL="12700" algn="r">
              <a:lnSpc>
                <a:spcPct val="125000"/>
              </a:lnSpc>
              <a:spcBef>
                <a:spcPts val="95"/>
              </a:spcBef>
            </a:pPr>
            <a:endParaRPr lang="en-US" altLang="ko-KR" sz="400" b="1" dirty="0">
              <a:latin typeface="맑은 고딕"/>
              <a:cs typeface="맑은 고딕"/>
            </a:endParaRPr>
          </a:p>
        </p:txBody>
      </p:sp>
      <p:sp>
        <p:nvSpPr>
          <p:cNvPr id="48" name="object 39">
            <a:extLst>
              <a:ext uri="{FF2B5EF4-FFF2-40B4-BE49-F238E27FC236}">
                <a16:creationId xmlns:a16="http://schemas.microsoft.com/office/drawing/2014/main" id="{D7AD8E61-E5C2-0645-9098-5CECF3675341}"/>
              </a:ext>
            </a:extLst>
          </p:cNvPr>
          <p:cNvSpPr txBox="1">
            <a:spLocks/>
          </p:cNvSpPr>
          <p:nvPr/>
        </p:nvSpPr>
        <p:spPr>
          <a:xfrm>
            <a:off x="9963461" y="3657600"/>
            <a:ext cx="1516703" cy="487313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254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0805" latinLnBrk="0">
              <a:spcBef>
                <a:spcPts val="200"/>
              </a:spcBef>
            </a:pPr>
            <a:r>
              <a:rPr lang="ko-KR" altLang="en-US" sz="3000" b="1" kern="0" spc="-265" dirty="0" err="1">
                <a:solidFill>
                  <a:srgbClr val="00D695"/>
                </a:solidFill>
                <a:latin typeface="+mn-ea"/>
                <a:ea typeface="+mn-ea"/>
              </a:rPr>
              <a:t>차별점</a:t>
            </a:r>
            <a:r>
              <a:rPr lang="ko-KR" altLang="en-US" sz="3000" b="1" kern="0" spc="-265" dirty="0">
                <a:solidFill>
                  <a:srgbClr val="00D695"/>
                </a:solidFill>
                <a:latin typeface="+mn-ea"/>
                <a:ea typeface="+mn-ea"/>
              </a:rPr>
              <a:t> </a:t>
            </a:r>
            <a:r>
              <a:rPr lang="en-US" altLang="ko-KR" sz="3000" b="1" kern="0" spc="-265" dirty="0">
                <a:solidFill>
                  <a:srgbClr val="00D695"/>
                </a:solidFill>
                <a:latin typeface="+mn-ea"/>
                <a:ea typeface="+mn-ea"/>
              </a:rPr>
              <a:t>3</a:t>
            </a:r>
            <a:endParaRPr lang="en-US" sz="3000" b="1" kern="0" spc="-265" dirty="0">
              <a:solidFill>
                <a:srgbClr val="00D695"/>
              </a:solidFill>
              <a:latin typeface="+mn-ea"/>
              <a:ea typeface="+mn-ea"/>
            </a:endParaRPr>
          </a:p>
        </p:txBody>
      </p:sp>
      <p:sp>
        <p:nvSpPr>
          <p:cNvPr id="2" name="object 17">
            <a:extLst>
              <a:ext uri="{FF2B5EF4-FFF2-40B4-BE49-F238E27FC236}">
                <a16:creationId xmlns:a16="http://schemas.microsoft.com/office/drawing/2014/main" id="{0EF96482-4090-B806-52A1-2AF1B205E6F3}"/>
              </a:ext>
            </a:extLst>
          </p:cNvPr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</a:t>
            </a:r>
            <a:r>
              <a:rPr lang="en-US" altLang="ko-KR"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3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 err="1">
                <a:solidFill>
                  <a:srgbClr val="00D695"/>
                </a:solidFill>
                <a:latin typeface="나눔스퀘어"/>
                <a:cs typeface="나눔스퀘어"/>
              </a:rPr>
              <a:t>차별점</a:t>
            </a:r>
            <a:endParaRPr lang="ko-KR" altLang="en-US" sz="1400" b="1" spc="5" dirty="0">
              <a:solidFill>
                <a:srgbClr val="00D695"/>
              </a:solidFill>
              <a:latin typeface="나눔스퀘어"/>
              <a:cs typeface="나눔스퀘어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A15ED5E7-DFB2-CF74-F915-83AD7397E001}"/>
              </a:ext>
            </a:extLst>
          </p:cNvPr>
          <p:cNvSpPr txBox="1"/>
          <p:nvPr/>
        </p:nvSpPr>
        <p:spPr>
          <a:xfrm>
            <a:off x="923306" y="2653557"/>
            <a:ext cx="4912796" cy="3366243"/>
          </a:xfrm>
          <a:prstGeom prst="rect">
            <a:avLst/>
          </a:prstGeom>
          <a:solidFill>
            <a:srgbClr val="9AE7C8">
              <a:alpha val="14000"/>
            </a:srgbClr>
          </a:solidFill>
          <a:ln>
            <a:noFill/>
          </a:ln>
        </p:spPr>
        <p:txBody>
          <a:bodyPr vert="horz" wrap="square" lIns="0" tIns="11112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875"/>
              </a:spcBef>
            </a:pPr>
            <a:endParaRPr lang="en-US" altLang="ko-KR" sz="300" b="1" dirty="0">
              <a:solidFill>
                <a:srgbClr val="FD6460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노인들의 의도를 파악하고 적절한 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답변 </a:t>
            </a:r>
            <a:r>
              <a:rPr lang="ko-KR" altLang="en-US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추천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통해 </a:t>
            </a:r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solidFill>
                  <a:srgbClr val="FD646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더 원활한 대화 경험을 제공</a:t>
            </a:r>
            <a:endParaRPr lang="en-US" altLang="ko-KR" sz="1600" b="1" dirty="0">
              <a:solidFill>
                <a:srgbClr val="FD6460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↓</a:t>
            </a:r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노인들은 자신의 </a:t>
            </a:r>
            <a:r>
              <a:rPr lang="ko-KR" altLang="ko-KR" sz="1600" b="1" dirty="0">
                <a:solidFill>
                  <a:srgbClr val="6891FE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의사를 명확하게</a:t>
            </a:r>
            <a:r>
              <a:rPr lang="ko-KR" altLang="en-US" sz="1600" b="1" dirty="0">
                <a:solidFill>
                  <a:srgbClr val="6891FE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전달하기 어려울 때</a:t>
            </a:r>
            <a:r>
              <a:rPr lang="ko-KR" altLang="ko-KR" sz="1600" b="1" dirty="0">
                <a:solidFill>
                  <a:srgbClr val="6891FE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보다 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원활한 대화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가능하며</a:t>
            </a:r>
            <a:r>
              <a:rPr lang="en-US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더 편안하고 </a:t>
            </a:r>
            <a:r>
              <a:rPr lang="ko-KR" altLang="ko-KR" sz="1600" b="1" dirty="0">
                <a:solidFill>
                  <a:srgbClr val="6891FE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개인화된 서비스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제공 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받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음</a:t>
            </a:r>
            <a:endParaRPr lang="en-US" altLang="ko-KR" sz="16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endParaRPr lang="ko-KR" altLang="en-US" sz="800" b="1" dirty="0">
              <a:solidFill>
                <a:srgbClr val="FD6460"/>
              </a:solidFill>
              <a:latin typeface="나눔스퀘어"/>
              <a:cs typeface="나눔스퀘어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6D869-FE91-B3DE-DBE4-D3D26EFC10FD}"/>
              </a:ext>
            </a:extLst>
          </p:cNvPr>
          <p:cNvSpPr txBox="1"/>
          <p:nvPr/>
        </p:nvSpPr>
        <p:spPr>
          <a:xfrm>
            <a:off x="366762" y="1382519"/>
            <a:ext cx="6097978" cy="872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25000"/>
              </a:lnSpc>
              <a:spcBef>
                <a:spcPts val="875"/>
              </a:spcBef>
            </a:pPr>
            <a:r>
              <a:rPr lang="ko-KR" altLang="ko-KR" sz="1800" b="1" dirty="0">
                <a:solidFill>
                  <a:schemeClr val="bg1"/>
                </a:solidFill>
                <a:effectLst/>
                <a:highlight>
                  <a:srgbClr val="FF6C6B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자신의 의견이 잘 반영된</a:t>
            </a:r>
            <a:r>
              <a:rPr lang="ko-KR" altLang="en-US" sz="1800" b="1" dirty="0">
                <a:solidFill>
                  <a:schemeClr val="bg1"/>
                </a:solidFill>
                <a:effectLst/>
                <a:highlight>
                  <a:srgbClr val="FF6C6B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b="1" dirty="0">
                <a:solidFill>
                  <a:schemeClr val="bg1"/>
                </a:solidFill>
                <a:effectLst/>
                <a:highlight>
                  <a:srgbClr val="FF6C6B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대화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가 가능하도록</a:t>
            </a:r>
            <a:endParaRPr lang="en-US" altLang="ko-KR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25000"/>
              </a:lnSpc>
              <a:spcBef>
                <a:spcPts val="875"/>
              </a:spcBef>
            </a:pPr>
            <a:r>
              <a:rPr lang="ko-KR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도와</a:t>
            </a:r>
            <a:r>
              <a:rPr lang="ko-KR" altLang="en-US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주는 </a:t>
            </a:r>
            <a:r>
              <a:rPr lang="ko-KR" altLang="en-US" sz="1800" b="1" dirty="0">
                <a:solidFill>
                  <a:schemeClr val="bg1"/>
                </a:solidFill>
                <a:effectLst/>
                <a:highlight>
                  <a:srgbClr val="FF6C6B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사용자 친화적 서비스</a:t>
            </a:r>
            <a:endParaRPr lang="en-US" altLang="ko-KR" sz="1800" b="1" dirty="0">
              <a:solidFill>
                <a:schemeClr val="bg1"/>
              </a:solidFill>
              <a:effectLst/>
              <a:highlight>
                <a:srgbClr val="FF6C6B"/>
              </a:highlight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 descr="휴대폰을 들고 있는 여성">
            <a:extLst>
              <a:ext uri="{FF2B5EF4-FFF2-40B4-BE49-F238E27FC236}">
                <a16:creationId xmlns:a16="http://schemas.microsoft.com/office/drawing/2014/main" id="{06CAEEF2-C5C3-E214-3EB3-F8CA6A626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44" y="1042611"/>
            <a:ext cx="2063344" cy="5867400"/>
          </a:xfrm>
          <a:prstGeom prst="rect">
            <a:avLst/>
          </a:prstGeom>
        </p:spPr>
      </p:pic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86B832BA-DF8F-EE01-ACDC-D69604E62A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152400"/>
            <a:ext cx="2804160" cy="215444"/>
          </a:xfrm>
        </p:spPr>
        <p:txBody>
          <a:bodyPr/>
          <a:lstStyle/>
          <a:p>
            <a:r>
              <a:rPr lang="en-US" altLang="ko-KR" sz="1400" dirty="0">
                <a:latin typeface="+mj-ea"/>
                <a:ea typeface="+mj-ea"/>
              </a:rPr>
              <a:t>9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9725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5CBC7E-2662-F234-2231-9CB51F659267}"/>
              </a:ext>
            </a:extLst>
          </p:cNvPr>
          <p:cNvSpPr txBox="1"/>
          <p:nvPr/>
        </p:nvSpPr>
        <p:spPr>
          <a:xfrm>
            <a:off x="1143000" y="12954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rgbClr val="FF6C6B"/>
                </a:solidFill>
              </a:rPr>
              <a:t>1</a:t>
            </a:r>
            <a:endParaRPr kumimoji="1" lang="ko-Kore-KR" altLang="en-US" sz="4800" b="1" dirty="0">
              <a:solidFill>
                <a:srgbClr val="FF6C6B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7">
            <a:extLst>
              <a:ext uri="{FF2B5EF4-FFF2-40B4-BE49-F238E27FC236}">
                <a16:creationId xmlns:a16="http://schemas.microsoft.com/office/drawing/2014/main" id="{2852CCC5-BB49-346E-537C-C25D9BA6DA07}"/>
              </a:ext>
            </a:extLst>
          </p:cNvPr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</a:t>
            </a:r>
            <a:r>
              <a:rPr lang="en-US" altLang="ko-KR"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4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최종 결과물 형태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360AC-6511-400B-7FB5-B5DE15A570C0}"/>
              </a:ext>
            </a:extLst>
          </p:cNvPr>
          <p:cNvSpPr txBox="1"/>
          <p:nvPr/>
        </p:nvSpPr>
        <p:spPr>
          <a:xfrm>
            <a:off x="6535305" y="12954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rgbClr val="6891FE"/>
                </a:solidFill>
              </a:rPr>
              <a:t>2</a:t>
            </a:r>
            <a:endParaRPr kumimoji="1" lang="ko-Kore-KR" altLang="en-US" sz="4800" b="1" dirty="0">
              <a:solidFill>
                <a:srgbClr val="6891F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5E10-1CED-1DEB-7847-C7B71C9BB772}"/>
              </a:ext>
            </a:extLst>
          </p:cNvPr>
          <p:cNvSpPr txBox="1"/>
          <p:nvPr/>
        </p:nvSpPr>
        <p:spPr>
          <a:xfrm>
            <a:off x="1446669" y="164985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FF6C6B"/>
                </a:highlight>
              </a:rPr>
              <a:t>사용 모델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FF6C6B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456F8-0BA0-9E7B-3ABB-A3E4CEF12D64}"/>
              </a:ext>
            </a:extLst>
          </p:cNvPr>
          <p:cNvSpPr txBox="1"/>
          <p:nvPr/>
        </p:nvSpPr>
        <p:spPr>
          <a:xfrm>
            <a:off x="1429905" y="2196209"/>
            <a:ext cx="6096000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800" b="1" dirty="0"/>
              <a:t>생성형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AI </a:t>
            </a:r>
            <a:r>
              <a:rPr kumimoji="1" lang="ko-KR" altLang="en-US" sz="1800" b="1" dirty="0"/>
              <a:t>사용                  </a:t>
            </a:r>
            <a:endParaRPr kumimoji="1" lang="en-US" altLang="ko-KR" sz="1800" b="1" dirty="0"/>
          </a:p>
          <a:p>
            <a:pPr>
              <a:lnSpc>
                <a:spcPct val="150000"/>
              </a:lnSpc>
            </a:pPr>
            <a:r>
              <a:rPr kumimoji="1" lang="en-US" altLang="ko-Kore-KR" sz="1800" dirty="0" err="1"/>
              <a:t>OpenAI</a:t>
            </a:r>
            <a:r>
              <a:rPr kumimoji="1" lang="ko-KR" altLang="en-US" sz="1800" dirty="0"/>
              <a:t>의 </a:t>
            </a:r>
            <a:r>
              <a:rPr kumimoji="1" lang="en-US" altLang="ko-KR" sz="1800" dirty="0"/>
              <a:t>GPT-3.5 Turbo </a:t>
            </a:r>
            <a:r>
              <a:rPr kumimoji="1" lang="ko-KR" altLang="en-US" sz="1800" dirty="0"/>
              <a:t>사용</a:t>
            </a:r>
            <a:endParaRPr kumimoji="1" lang="en-US" altLang="ko-K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6E21A-E827-1B19-5A86-6AFC1058ACBA}"/>
              </a:ext>
            </a:extLst>
          </p:cNvPr>
          <p:cNvSpPr txBox="1"/>
          <p:nvPr/>
        </p:nvSpPr>
        <p:spPr>
          <a:xfrm>
            <a:off x="1446669" y="3336180"/>
            <a:ext cx="4513695" cy="2683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이전에 대화했던 내용을 기억해 </a:t>
            </a:r>
            <a:r>
              <a:rPr lang="ko-KR" altLang="en-US" sz="1600" b="1" dirty="0">
                <a:solidFill>
                  <a:srgbClr val="00D597"/>
                </a:solidFill>
              </a:rPr>
              <a:t>과거 기록 기반    </a:t>
            </a:r>
            <a:endParaRPr lang="en-US" altLang="ko-KR" sz="1600" b="1" dirty="0">
              <a:solidFill>
                <a:srgbClr val="00D59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D597"/>
                </a:solidFill>
              </a:rPr>
              <a:t>  대화가 가능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200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 답변 추천에서도 </a:t>
            </a:r>
            <a:r>
              <a:rPr kumimoji="1" lang="ko-KR" altLang="en-US" sz="1600" b="1" dirty="0">
                <a:solidFill>
                  <a:srgbClr val="00D597"/>
                </a:solidFill>
              </a:rPr>
              <a:t>이전</a:t>
            </a:r>
            <a:r>
              <a:rPr kumimoji="1" lang="en-US" altLang="ko-KR" sz="1600" b="1" dirty="0">
                <a:solidFill>
                  <a:srgbClr val="00D597"/>
                </a:solidFill>
              </a:rPr>
              <a:t> AI</a:t>
            </a:r>
            <a:r>
              <a:rPr kumimoji="1" lang="ko-KR" altLang="en-US" sz="1600" b="1" dirty="0">
                <a:solidFill>
                  <a:srgbClr val="00D597"/>
                </a:solidFill>
              </a:rPr>
              <a:t>의 답변과 사용자의</a:t>
            </a:r>
            <a:endParaRPr kumimoji="1" lang="en-US" altLang="ko-KR" sz="1600" b="1" dirty="0">
              <a:solidFill>
                <a:srgbClr val="00D597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00D597"/>
                </a:solidFill>
              </a:rPr>
              <a:t>  답변을 기반</a:t>
            </a:r>
            <a:r>
              <a:rPr kumimoji="1" lang="ko-KR" altLang="en-US" sz="1600" dirty="0"/>
              <a:t>으로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가지 문장을 추천</a:t>
            </a:r>
            <a:br>
              <a:rPr kumimoji="1" lang="en-US" altLang="ko-KR" sz="1600" dirty="0"/>
            </a:br>
            <a:r>
              <a:rPr kumimoji="1" lang="en-US" altLang="ko-KR" sz="1600" dirty="0"/>
              <a:t>-</a:t>
            </a:r>
            <a:r>
              <a:rPr kumimoji="1" lang="ko-KR" altLang="en-US" sz="1600" dirty="0"/>
              <a:t> 프롬프트 엔지니어링을 통해 </a:t>
            </a:r>
            <a:r>
              <a:rPr lang="en" altLang="ko-Kore-KR" sz="1600" dirty="0"/>
              <a:t>AI</a:t>
            </a:r>
            <a:r>
              <a:rPr lang="ko-KR" altLang="en-US" sz="1600" dirty="0"/>
              <a:t>는 </a:t>
            </a:r>
            <a:r>
              <a:rPr lang="en-US" altLang="ko-KR" sz="1600" dirty="0"/>
              <a:t>S</a:t>
            </a:r>
            <a:r>
              <a:rPr lang="en" altLang="ko-Kore-KR" sz="1600" dirty="0" err="1"/>
              <a:t>idebar</a:t>
            </a:r>
            <a:r>
              <a:rPr lang="ko-KR" altLang="en-US" sz="1600" dirty="0"/>
              <a:t>에서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D597"/>
                </a:solidFill>
              </a:rPr>
              <a:t>  선택한 성격과 사용자가 지정한 역할</a:t>
            </a:r>
            <a:r>
              <a:rPr lang="en-US" altLang="ko-KR" sz="1600" b="1" dirty="0">
                <a:solidFill>
                  <a:srgbClr val="00D597"/>
                </a:solidFill>
              </a:rPr>
              <a:t>(</a:t>
            </a:r>
            <a:r>
              <a:rPr lang="ko-KR" altLang="en-US" sz="1600" b="1" dirty="0">
                <a:solidFill>
                  <a:srgbClr val="00D597"/>
                </a:solidFill>
              </a:rPr>
              <a:t>호칭</a:t>
            </a:r>
            <a:r>
              <a:rPr lang="en-US" altLang="ko-KR" sz="1600" b="1" dirty="0">
                <a:solidFill>
                  <a:srgbClr val="00D597"/>
                </a:solidFill>
              </a:rPr>
              <a:t>) </a:t>
            </a:r>
            <a:r>
              <a:rPr lang="ko-KR" altLang="en-US" sz="1600" dirty="0"/>
              <a:t>기반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D597"/>
                </a:solidFill>
              </a:rPr>
              <a:t>  대화가 가능 </a:t>
            </a:r>
            <a:endParaRPr lang="en-US" altLang="ko-KR" sz="1600" b="1" dirty="0">
              <a:solidFill>
                <a:srgbClr val="00D597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CD4F0-6F51-CD0B-E233-FB2B480FAAE8}"/>
              </a:ext>
            </a:extLst>
          </p:cNvPr>
          <p:cNvSpPr txBox="1"/>
          <p:nvPr/>
        </p:nvSpPr>
        <p:spPr>
          <a:xfrm>
            <a:off x="6840105" y="1649856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bg1"/>
                </a:solidFill>
                <a:highlight>
                  <a:srgbClr val="6891FE"/>
                </a:highlight>
              </a:rPr>
              <a:t>앱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6891FE"/>
                </a:highlight>
              </a:rPr>
              <a:t> 개발 프레임워크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6891FE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EF7B7-0B6C-5D03-97BE-362F7D464976}"/>
              </a:ext>
            </a:extLst>
          </p:cNvPr>
          <p:cNvSpPr txBox="1"/>
          <p:nvPr/>
        </p:nvSpPr>
        <p:spPr>
          <a:xfrm>
            <a:off x="6812396" y="2196209"/>
            <a:ext cx="376150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800" b="1" dirty="0"/>
              <a:t>앱 개발 프레임워크 </a:t>
            </a:r>
            <a:endParaRPr kumimoji="1" lang="en-US" altLang="ko-KR" sz="1800" b="1" dirty="0"/>
          </a:p>
          <a:p>
            <a:pPr>
              <a:lnSpc>
                <a:spcPct val="150000"/>
              </a:lnSpc>
            </a:pPr>
            <a:r>
              <a:rPr kumimoji="1" lang="en-US" altLang="ko-Kore-KR" sz="1800" dirty="0" err="1"/>
              <a:t>Streamlit</a:t>
            </a:r>
            <a:r>
              <a:rPr kumimoji="1" lang="en-US" altLang="ko-Kore-KR" sz="1800" dirty="0"/>
              <a:t> </a:t>
            </a:r>
            <a:r>
              <a:rPr kumimoji="1" lang="ko-KR" altLang="en-US" sz="1800" dirty="0"/>
              <a:t>사용            </a:t>
            </a:r>
            <a:endParaRPr kumimoji="1" lang="en-US" altLang="ko-Kore-KR" sz="1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163589-085D-423D-41E0-BE11B9A781BC}"/>
              </a:ext>
            </a:extLst>
          </p:cNvPr>
          <p:cNvSpPr txBox="1"/>
          <p:nvPr/>
        </p:nvSpPr>
        <p:spPr>
          <a:xfrm>
            <a:off x="6840105" y="3331551"/>
            <a:ext cx="4513695" cy="152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 생성형 </a:t>
            </a:r>
            <a:r>
              <a:rPr kumimoji="1" lang="en-US" altLang="ko-KR" sz="1600" dirty="0"/>
              <a:t>AI</a:t>
            </a:r>
            <a:r>
              <a:rPr kumimoji="1" lang="ko-KR" altLang="en-US" sz="1600" dirty="0"/>
              <a:t>로 생성된 답변을 </a:t>
            </a:r>
            <a:r>
              <a:rPr kumimoji="1" lang="ko-KR" altLang="en-US" sz="1600" b="1" dirty="0">
                <a:solidFill>
                  <a:srgbClr val="00D597"/>
                </a:solidFill>
              </a:rPr>
              <a:t>웹 어플리케이션</a:t>
            </a:r>
            <a:endParaRPr kumimoji="1" lang="en-US" altLang="ko-KR" sz="1600" b="1" dirty="0">
              <a:solidFill>
                <a:srgbClr val="00D597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00D597"/>
                </a:solidFill>
              </a:rPr>
              <a:t>  </a:t>
            </a:r>
            <a:r>
              <a:rPr kumimoji="1" lang="ko-KR" altLang="en-US" sz="1600" b="1" dirty="0" err="1">
                <a:solidFill>
                  <a:srgbClr val="00D597"/>
                </a:solidFill>
              </a:rPr>
              <a:t>으로</a:t>
            </a:r>
            <a:r>
              <a:rPr kumimoji="1" lang="ko-KR" altLang="en-US" sz="1600" b="1" dirty="0">
                <a:solidFill>
                  <a:srgbClr val="00D597"/>
                </a:solidFill>
              </a:rPr>
              <a:t> 시각화</a:t>
            </a:r>
            <a:endParaRPr kumimoji="1" lang="en-US" altLang="ko-KR" sz="1600" b="1" dirty="0">
              <a:solidFill>
                <a:srgbClr val="00D597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-</a:t>
            </a:r>
            <a:r>
              <a:rPr kumimoji="1" lang="ko-KR" altLang="en-US" sz="1600" dirty="0"/>
              <a:t> 사용자로부터</a:t>
            </a:r>
            <a:r>
              <a:rPr kumimoji="1" lang="ko-KR" altLang="en-US" sz="1600" b="1" dirty="0">
                <a:solidFill>
                  <a:srgbClr val="00D597"/>
                </a:solidFill>
              </a:rPr>
              <a:t> 실시간으로 호칭</a:t>
            </a:r>
            <a:r>
              <a:rPr kumimoji="1" lang="en-US" altLang="ko-KR" sz="1600" b="1" dirty="0">
                <a:solidFill>
                  <a:srgbClr val="00D597"/>
                </a:solidFill>
              </a:rPr>
              <a:t>,</a:t>
            </a:r>
            <a:r>
              <a:rPr kumimoji="1" lang="ko-KR" altLang="en-US" sz="1600" b="1" dirty="0">
                <a:solidFill>
                  <a:srgbClr val="00D597"/>
                </a:solidFill>
              </a:rPr>
              <a:t> 성격을 입력 </a:t>
            </a:r>
            <a:endParaRPr kumimoji="1" lang="en-US" altLang="ko-KR" sz="1600" b="1" dirty="0">
              <a:solidFill>
                <a:srgbClr val="00D597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600" b="1" dirty="0">
                <a:solidFill>
                  <a:srgbClr val="00D597"/>
                </a:solidFill>
              </a:rPr>
              <a:t>  받아 </a:t>
            </a:r>
            <a:r>
              <a:rPr kumimoji="1" lang="en-US" altLang="ko-KR" sz="1600" dirty="0"/>
              <a:t>LLM</a:t>
            </a:r>
            <a:r>
              <a:rPr kumimoji="1" lang="ko-KR" altLang="en-US" sz="1600" dirty="0"/>
              <a:t>에 입력  </a:t>
            </a:r>
            <a:endParaRPr kumimoji="1" lang="en-US" altLang="ko-KR" sz="1600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2465A36-AE12-DE75-6B21-7BE78ABA96C9}"/>
              </a:ext>
            </a:extLst>
          </p:cNvPr>
          <p:cNvSpPr txBox="1">
            <a:spLocks/>
          </p:cNvSpPr>
          <p:nvPr/>
        </p:nvSpPr>
        <p:spPr>
          <a:xfrm>
            <a:off x="9220200" y="152400"/>
            <a:ext cx="28041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10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963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0850AE-B877-0EBF-035E-92DADAC73D52}"/>
              </a:ext>
            </a:extLst>
          </p:cNvPr>
          <p:cNvSpPr/>
          <p:nvPr/>
        </p:nvSpPr>
        <p:spPr>
          <a:xfrm>
            <a:off x="4310478" y="931421"/>
            <a:ext cx="7693002" cy="5697979"/>
          </a:xfrm>
          <a:prstGeom prst="rect">
            <a:avLst/>
          </a:prstGeom>
          <a:solidFill>
            <a:srgbClr val="6891F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738EBB-F5D0-608B-FC5B-5DE657EA3BBA}"/>
              </a:ext>
            </a:extLst>
          </p:cNvPr>
          <p:cNvSpPr/>
          <p:nvPr/>
        </p:nvSpPr>
        <p:spPr>
          <a:xfrm>
            <a:off x="188520" y="931421"/>
            <a:ext cx="4114800" cy="5697979"/>
          </a:xfrm>
          <a:prstGeom prst="rect">
            <a:avLst/>
          </a:prstGeom>
          <a:solidFill>
            <a:srgbClr val="FBC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CBC7E-2662-F234-2231-9CB51F659267}"/>
              </a:ext>
            </a:extLst>
          </p:cNvPr>
          <p:cNvSpPr txBox="1"/>
          <p:nvPr/>
        </p:nvSpPr>
        <p:spPr>
          <a:xfrm>
            <a:off x="304800" y="53340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rgbClr val="FF6C6B"/>
                </a:solidFill>
              </a:rPr>
              <a:t>1</a:t>
            </a:r>
            <a:endParaRPr kumimoji="1" lang="ko-Kore-KR" altLang="en-US" sz="4800" b="1" dirty="0">
              <a:solidFill>
                <a:srgbClr val="FF6C6B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7">
            <a:extLst>
              <a:ext uri="{FF2B5EF4-FFF2-40B4-BE49-F238E27FC236}">
                <a16:creationId xmlns:a16="http://schemas.microsoft.com/office/drawing/2014/main" id="{2852CCC5-BB49-346E-537C-C25D9BA6DA07}"/>
              </a:ext>
            </a:extLst>
          </p:cNvPr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</a:t>
            </a:r>
            <a:r>
              <a:rPr lang="en-US" altLang="ko-KR"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4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최종 결과물 형태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32D1D1-8628-6038-695B-06D1D7C7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20" y="1021849"/>
            <a:ext cx="6821880" cy="5458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9AC22-D01C-24A1-F1CC-A5ACB95EEF59}"/>
              </a:ext>
            </a:extLst>
          </p:cNvPr>
          <p:cNvSpPr txBox="1"/>
          <p:nvPr/>
        </p:nvSpPr>
        <p:spPr>
          <a:xfrm>
            <a:off x="516636" y="835762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 err="1">
                <a:solidFill>
                  <a:schemeClr val="bg1"/>
                </a:solidFill>
                <a:highlight>
                  <a:srgbClr val="FF6C6B"/>
                </a:highlight>
              </a:rPr>
              <a:t>SideBar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FF6C6B"/>
              </a:highlight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67A0129E-CFE9-A806-9A9E-56BDA8F970DF}"/>
              </a:ext>
            </a:extLst>
          </p:cNvPr>
          <p:cNvCxnSpPr>
            <a:cxnSpLocks/>
          </p:cNvCxnSpPr>
          <p:nvPr/>
        </p:nvCxnSpPr>
        <p:spPr>
          <a:xfrm rot="10800000">
            <a:off x="1943545" y="2499728"/>
            <a:ext cx="454777" cy="359760"/>
          </a:xfrm>
          <a:prstGeom prst="bentConnector3">
            <a:avLst/>
          </a:prstGeom>
          <a:ln w="25400">
            <a:solidFill>
              <a:srgbClr val="FF6C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30EFE5-61A4-964B-346E-AACBF4449C3C}"/>
              </a:ext>
            </a:extLst>
          </p:cNvPr>
          <p:cNvSpPr txBox="1"/>
          <p:nvPr/>
        </p:nvSpPr>
        <p:spPr>
          <a:xfrm>
            <a:off x="454008" y="2353889"/>
            <a:ext cx="1563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OpenAI</a:t>
            </a:r>
            <a:r>
              <a:rPr lang="en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API Key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endParaRPr lang="en" altLang="ko-Kore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BD1B3299-A014-8E3D-C37E-94C2D51C07B8}"/>
              </a:ext>
            </a:extLst>
          </p:cNvPr>
          <p:cNvCxnSpPr>
            <a:cxnSpLocks/>
          </p:cNvCxnSpPr>
          <p:nvPr/>
        </p:nvCxnSpPr>
        <p:spPr>
          <a:xfrm rot="10800000">
            <a:off x="1943545" y="3042670"/>
            <a:ext cx="461616" cy="350221"/>
          </a:xfrm>
          <a:prstGeom prst="bentConnector3">
            <a:avLst/>
          </a:prstGeom>
          <a:ln w="25400">
            <a:solidFill>
              <a:srgbClr val="FF6C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54EC15-29C9-7AEC-AFC2-A51D072FA9C7}"/>
              </a:ext>
            </a:extLst>
          </p:cNvPr>
          <p:cNvSpPr txBox="1"/>
          <p:nvPr/>
        </p:nvSpPr>
        <p:spPr>
          <a:xfrm>
            <a:off x="639296" y="2915380"/>
            <a:ext cx="19603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역할 입력</a:t>
            </a:r>
            <a:endParaRPr lang="en" altLang="ko-Kore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73A6EF8-A6D2-85F0-7E1B-5B565DCCE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914" y="4157916"/>
            <a:ext cx="1906576" cy="2126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25ABEE56-F50F-E7FE-3771-15FB781300F9}"/>
              </a:ext>
            </a:extLst>
          </p:cNvPr>
          <p:cNvCxnSpPr>
            <a:cxnSpLocks/>
          </p:cNvCxnSpPr>
          <p:nvPr/>
        </p:nvCxnSpPr>
        <p:spPr>
          <a:xfrm rot="10800000">
            <a:off x="1923061" y="3624515"/>
            <a:ext cx="551460" cy="251158"/>
          </a:xfrm>
          <a:prstGeom prst="bentConnector3">
            <a:avLst/>
          </a:prstGeom>
          <a:ln w="25400">
            <a:solidFill>
              <a:srgbClr val="FF6C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20CEB2-168A-AC7C-0D98-82B5EBFFB0F6}"/>
              </a:ext>
            </a:extLst>
          </p:cNvPr>
          <p:cNvSpPr txBox="1"/>
          <p:nvPr/>
        </p:nvSpPr>
        <p:spPr>
          <a:xfrm>
            <a:off x="656157" y="3431449"/>
            <a:ext cx="1476675" cy="5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대화를 나눌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성격 선택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(Tag)</a:t>
            </a:r>
            <a:endParaRPr lang="en" altLang="ko-Kore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D6CC6C21-6F31-E401-14BB-0A4786CFF075}"/>
              </a:ext>
            </a:extLst>
          </p:cNvPr>
          <p:cNvCxnSpPr>
            <a:cxnSpLocks/>
            <a:endCxn id="18" idx="3"/>
          </p:cNvCxnSpPr>
          <p:nvPr/>
        </p:nvCxnSpPr>
        <p:spPr>
          <a:xfrm rot="5400000">
            <a:off x="2904421" y="4496973"/>
            <a:ext cx="1259428" cy="189289"/>
          </a:xfrm>
          <a:prstGeom prst="bentConnector2">
            <a:avLst/>
          </a:prstGeom>
          <a:ln w="25400">
            <a:solidFill>
              <a:srgbClr val="6891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EB6ABFE-F36D-9993-F7EA-77B49AF89ED0}"/>
              </a:ext>
            </a:extLst>
          </p:cNvPr>
          <p:cNvSpPr txBox="1"/>
          <p:nvPr/>
        </p:nvSpPr>
        <p:spPr>
          <a:xfrm>
            <a:off x="188520" y="4759666"/>
            <a:ext cx="1476675" cy="5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성격은 최대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가지 복수 선택 가능</a:t>
            </a:r>
            <a:endParaRPr lang="en" altLang="ko-Kore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360AC-6511-400B-7FB5-B5DE15A570C0}"/>
              </a:ext>
            </a:extLst>
          </p:cNvPr>
          <p:cNvSpPr txBox="1"/>
          <p:nvPr/>
        </p:nvSpPr>
        <p:spPr>
          <a:xfrm>
            <a:off x="8875348" y="361792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rgbClr val="6891FE"/>
                </a:solidFill>
              </a:rPr>
              <a:t>2</a:t>
            </a:r>
            <a:endParaRPr kumimoji="1" lang="ko-Kore-KR" altLang="en-US" sz="4800" b="1" dirty="0">
              <a:solidFill>
                <a:srgbClr val="6891F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D26898-493F-0FCD-C8ED-272DC9C42BE1}"/>
              </a:ext>
            </a:extLst>
          </p:cNvPr>
          <p:cNvSpPr txBox="1"/>
          <p:nvPr/>
        </p:nvSpPr>
        <p:spPr>
          <a:xfrm>
            <a:off x="9107210" y="664154"/>
            <a:ext cx="216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chemeClr val="bg1"/>
                </a:solidFill>
                <a:highlight>
                  <a:srgbClr val="6891FE"/>
                </a:highlight>
              </a:rPr>
              <a:t>Main Chat Area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6891FE"/>
              </a:highlight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8DEFEBCC-3975-71D0-36AF-C8E7CC976CE7}"/>
              </a:ext>
            </a:extLst>
          </p:cNvPr>
          <p:cNvCxnSpPr>
            <a:cxnSpLocks/>
          </p:cNvCxnSpPr>
          <p:nvPr/>
        </p:nvCxnSpPr>
        <p:spPr>
          <a:xfrm flipV="1">
            <a:off x="8761788" y="1953430"/>
            <a:ext cx="760788" cy="169901"/>
          </a:xfrm>
          <a:prstGeom prst="bentConnector3">
            <a:avLst/>
          </a:prstGeom>
          <a:ln w="25400">
            <a:solidFill>
              <a:srgbClr val="FF6C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E46EB80-24D2-BA86-32F9-6B8B3C45F8D4}"/>
              </a:ext>
            </a:extLst>
          </p:cNvPr>
          <p:cNvSpPr txBox="1"/>
          <p:nvPr/>
        </p:nvSpPr>
        <p:spPr>
          <a:xfrm>
            <a:off x="9417071" y="1814930"/>
            <a:ext cx="767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endParaRPr lang="en" altLang="ko-Kore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꺾인 연결선[E] 39">
            <a:extLst>
              <a:ext uri="{FF2B5EF4-FFF2-40B4-BE49-F238E27FC236}">
                <a16:creationId xmlns:a16="http://schemas.microsoft.com/office/drawing/2014/main" id="{A115A634-B4AF-466C-C0FD-AA778D1FA162}"/>
              </a:ext>
            </a:extLst>
          </p:cNvPr>
          <p:cNvCxnSpPr>
            <a:cxnSpLocks/>
          </p:cNvCxnSpPr>
          <p:nvPr/>
        </p:nvCxnSpPr>
        <p:spPr>
          <a:xfrm flipV="1">
            <a:off x="8001000" y="2455932"/>
            <a:ext cx="1521576" cy="174956"/>
          </a:xfrm>
          <a:prstGeom prst="bentConnector3">
            <a:avLst>
              <a:gd name="adj1" fmla="val 50000"/>
            </a:avLst>
          </a:prstGeom>
          <a:ln w="25400">
            <a:solidFill>
              <a:srgbClr val="6891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FCF4020-5EAB-8E9C-E519-CDF029649271}"/>
              </a:ext>
            </a:extLst>
          </p:cNvPr>
          <p:cNvSpPr txBox="1"/>
          <p:nvPr/>
        </p:nvSpPr>
        <p:spPr>
          <a:xfrm>
            <a:off x="9525000" y="2286000"/>
            <a:ext cx="2362200" cy="941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손자의 컨셉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altLang="ko-KR" sz="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14000"/>
              </a:lnSpc>
            </a:pPr>
            <a:r>
              <a:rPr lang="en" altLang="ko-Kore-KR" sz="1200" dirty="0"/>
              <a:t>AI</a:t>
            </a:r>
            <a:r>
              <a:rPr lang="ko-KR" altLang="en-US" sz="1200" dirty="0"/>
              <a:t>가 건네는 최대 답변의 길이는 </a:t>
            </a:r>
            <a:r>
              <a:rPr lang="en-US" altLang="ko-KR" sz="1200" dirty="0"/>
              <a:t>100</a:t>
            </a:r>
            <a:r>
              <a:rPr lang="ko-KR" altLang="en-US" sz="1200" dirty="0"/>
              <a:t>자 이내이며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사용자가 보낼 문장의 길이는 제한이 없음</a:t>
            </a:r>
            <a:endParaRPr lang="en" altLang="ko-Kore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9DD9A7-5E54-477A-4AE7-3FAB08A391B2}"/>
              </a:ext>
            </a:extLst>
          </p:cNvPr>
          <p:cNvSpPr txBox="1"/>
          <p:nvPr/>
        </p:nvSpPr>
        <p:spPr>
          <a:xfrm>
            <a:off x="9333288" y="5826204"/>
            <a:ext cx="6096000" cy="71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" altLang="ko-Kore-KR" sz="1200" dirty="0"/>
              <a:t>API </a:t>
            </a:r>
            <a:r>
              <a:rPr lang="en-US" altLang="ko-Kore-KR" sz="1200" dirty="0"/>
              <a:t>K</a:t>
            </a:r>
            <a:r>
              <a:rPr lang="en" altLang="ko-Kore-KR" sz="1200" dirty="0" err="1"/>
              <a:t>ey</a:t>
            </a:r>
            <a:r>
              <a:rPr lang="ko-KR" altLang="en-US" sz="1200" dirty="0"/>
              <a:t>와 역할을 입력하지 않았다면</a:t>
            </a:r>
            <a:endParaRPr lang="en-US" altLang="ko-KR" sz="1200" dirty="0"/>
          </a:p>
          <a:p>
            <a:pPr>
              <a:lnSpc>
                <a:spcPct val="114000"/>
              </a:lnSpc>
            </a:pPr>
            <a:r>
              <a:rPr lang="en" altLang="ko-Kore-KR" sz="1200" dirty="0" err="1"/>
              <a:t>chat_input</a:t>
            </a:r>
            <a:r>
              <a:rPr lang="en" altLang="ko-Kore-KR" sz="1200" dirty="0"/>
              <a:t> </a:t>
            </a:r>
            <a:r>
              <a:rPr lang="ko-KR" altLang="en-US" sz="1200" dirty="0"/>
              <a:t>창이 뜨지 않아 대화를 </a:t>
            </a:r>
            <a:endParaRPr lang="en-US" altLang="ko-KR" sz="1200" dirty="0"/>
          </a:p>
          <a:p>
            <a:pPr>
              <a:lnSpc>
                <a:spcPct val="114000"/>
              </a:lnSpc>
            </a:pPr>
            <a:r>
              <a:rPr lang="ko-KR" altLang="en-US" sz="1200" dirty="0"/>
              <a:t>시작할 수 없도록 설계</a:t>
            </a:r>
            <a:endParaRPr lang="ko-Kore-KR" altLang="en-US" sz="12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1D2F862-6B22-72F9-D829-74573DD5471F}"/>
              </a:ext>
            </a:extLst>
          </p:cNvPr>
          <p:cNvCxnSpPr>
            <a:cxnSpLocks/>
          </p:cNvCxnSpPr>
          <p:nvPr/>
        </p:nvCxnSpPr>
        <p:spPr>
          <a:xfrm>
            <a:off x="8838460" y="6057036"/>
            <a:ext cx="457940" cy="1"/>
          </a:xfrm>
          <a:prstGeom prst="straightConnector1">
            <a:avLst/>
          </a:prstGeom>
          <a:ln w="25400">
            <a:solidFill>
              <a:srgbClr val="6891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22CDBA7-615A-CF3E-9AF9-1CC38BD48559}"/>
              </a:ext>
            </a:extLst>
          </p:cNvPr>
          <p:cNvSpPr txBox="1"/>
          <p:nvPr/>
        </p:nvSpPr>
        <p:spPr>
          <a:xfrm>
            <a:off x="9551801" y="4257909"/>
            <a:ext cx="2214569" cy="1204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버튼이 아닌 단순 텍스트</a:t>
            </a:r>
            <a:endParaRPr lang="en-US" altLang="ko-KR" sz="1200" b="1" dirty="0"/>
          </a:p>
          <a:p>
            <a:endParaRPr lang="en-US" altLang="ko-KR" sz="300" dirty="0"/>
          </a:p>
          <a:p>
            <a:pPr>
              <a:lnSpc>
                <a:spcPct val="114000"/>
              </a:lnSpc>
            </a:pPr>
            <a:r>
              <a:rPr lang="ko-KR" altLang="en-US" sz="1200" dirty="0"/>
              <a:t>사용자가 추천 답변</a:t>
            </a:r>
            <a:r>
              <a:rPr lang="en-US" altLang="ko-KR" sz="1200" dirty="0"/>
              <a:t>*</a:t>
            </a:r>
            <a:r>
              <a:rPr lang="ko-KR" altLang="en-US" sz="1200" dirty="0"/>
              <a:t>을 보고 </a:t>
            </a:r>
            <a:endParaRPr lang="en-US" altLang="ko-KR" sz="1200" dirty="0"/>
          </a:p>
          <a:p>
            <a:pPr>
              <a:lnSpc>
                <a:spcPct val="114000"/>
              </a:lnSpc>
            </a:pPr>
            <a:r>
              <a:rPr lang="ko-KR" altLang="en-US" sz="1200" dirty="0"/>
              <a:t>직접 답변을 입력하도록 하여 </a:t>
            </a:r>
            <a:endParaRPr lang="en-US" altLang="ko-KR" sz="1200" dirty="0"/>
          </a:p>
          <a:p>
            <a:pPr>
              <a:lnSpc>
                <a:spcPct val="114000"/>
              </a:lnSpc>
            </a:pPr>
            <a:r>
              <a:rPr lang="ko-KR" altLang="en-US" sz="1200" dirty="0"/>
              <a:t>키패드에 익숙해지도록 유도</a:t>
            </a:r>
            <a:endParaRPr lang="en-US" altLang="ko-KR" sz="1200" dirty="0"/>
          </a:p>
          <a:p>
            <a:pPr>
              <a:lnSpc>
                <a:spcPct val="114000"/>
              </a:lnSpc>
            </a:pPr>
            <a:endParaRPr lang="en-US" altLang="ko-KR" sz="300" dirty="0"/>
          </a:p>
          <a:p>
            <a:pPr>
              <a:lnSpc>
                <a:spcPct val="114000"/>
              </a:lnSpc>
            </a:pPr>
            <a:r>
              <a:rPr lang="en-US" altLang="ko-KR" sz="1200" dirty="0"/>
              <a:t>*</a:t>
            </a:r>
            <a:r>
              <a:rPr lang="ko-KR" altLang="en-US" sz="1200" dirty="0"/>
              <a:t>길이 최대 </a:t>
            </a:r>
            <a:r>
              <a:rPr lang="en-US" altLang="ko-KR" sz="1200" dirty="0"/>
              <a:t>30</a:t>
            </a:r>
            <a:r>
              <a:rPr lang="ko-KR" altLang="en-US" sz="1200" dirty="0"/>
              <a:t>자</a:t>
            </a:r>
            <a:endParaRPr lang="ko-Kore-KR" altLang="en-US" sz="1200" dirty="0"/>
          </a:p>
        </p:txBody>
      </p: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D9EBBE07-D2BC-D8C1-1899-6D35C174AD46}"/>
              </a:ext>
            </a:extLst>
          </p:cNvPr>
          <p:cNvCxnSpPr>
            <a:cxnSpLocks/>
          </p:cNvCxnSpPr>
          <p:nvPr/>
        </p:nvCxnSpPr>
        <p:spPr>
          <a:xfrm flipV="1">
            <a:off x="8793433" y="4766072"/>
            <a:ext cx="729143" cy="718601"/>
          </a:xfrm>
          <a:prstGeom prst="bentConnector3">
            <a:avLst>
              <a:gd name="adj1" fmla="val 50000"/>
            </a:avLst>
          </a:prstGeom>
          <a:ln w="25400">
            <a:solidFill>
              <a:srgbClr val="6891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B0317E7C-D2EA-E844-3471-1C9DBCCE6EDE}"/>
              </a:ext>
            </a:extLst>
          </p:cNvPr>
          <p:cNvCxnSpPr>
            <a:cxnSpLocks/>
          </p:cNvCxnSpPr>
          <p:nvPr/>
        </p:nvCxnSpPr>
        <p:spPr>
          <a:xfrm flipV="1">
            <a:off x="6553200" y="1343692"/>
            <a:ext cx="3505200" cy="471238"/>
          </a:xfrm>
          <a:prstGeom prst="bentConnector3">
            <a:avLst/>
          </a:prstGeom>
          <a:ln w="25400">
            <a:solidFill>
              <a:srgbClr val="FF6C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9711DF-D80F-F82E-039D-4EAD38E4B37E}"/>
              </a:ext>
            </a:extLst>
          </p:cNvPr>
          <p:cNvSpPr txBox="1"/>
          <p:nvPr/>
        </p:nvSpPr>
        <p:spPr>
          <a:xfrm>
            <a:off x="9953934" y="1225897"/>
            <a:ext cx="16663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대화를 나누는 시각</a:t>
            </a:r>
            <a:endParaRPr lang="en" altLang="ko-Kore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88C0F93-083C-A919-4F1B-D67212EC4B22}"/>
              </a:ext>
            </a:extLst>
          </p:cNvPr>
          <p:cNvSpPr txBox="1">
            <a:spLocks/>
          </p:cNvSpPr>
          <p:nvPr/>
        </p:nvSpPr>
        <p:spPr>
          <a:xfrm>
            <a:off x="9220200" y="152400"/>
            <a:ext cx="28041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11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8245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6284" y="875282"/>
            <a:ext cx="1599656" cy="456535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254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00"/>
              </a:spcBef>
            </a:pPr>
            <a:r>
              <a:rPr lang="ko-KR" altLang="en-US" spc="-260" dirty="0">
                <a:solidFill>
                  <a:srgbClr val="00D695"/>
                </a:solidFill>
              </a:rPr>
              <a:t>기대효과</a:t>
            </a:r>
            <a:endParaRPr spc="-260" dirty="0">
              <a:solidFill>
                <a:srgbClr val="00D695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7">
            <a:extLst>
              <a:ext uri="{FF2B5EF4-FFF2-40B4-BE49-F238E27FC236}">
                <a16:creationId xmlns:a16="http://schemas.microsoft.com/office/drawing/2014/main" id="{7FA4A390-BD1B-B220-1874-B9E94ABA791F}"/>
              </a:ext>
            </a:extLst>
          </p:cNvPr>
          <p:cNvSpPr txBox="1"/>
          <p:nvPr/>
        </p:nvSpPr>
        <p:spPr>
          <a:xfrm>
            <a:off x="381000" y="344882"/>
            <a:ext cx="179882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</a:t>
            </a:r>
            <a:r>
              <a:rPr lang="en-US"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5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기대효과</a:t>
            </a:r>
            <a:endParaRPr lang="ko-KR" altLang="en-US" sz="1400" b="1" spc="5" dirty="0">
              <a:solidFill>
                <a:srgbClr val="00D695"/>
              </a:solidFill>
              <a:latin typeface="나눔스퀘어"/>
              <a:cs typeface="나눔스퀘어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5758A48-01EC-0DAA-317E-AD41CC1C3D1C}"/>
              </a:ext>
            </a:extLst>
          </p:cNvPr>
          <p:cNvGrpSpPr/>
          <p:nvPr/>
        </p:nvGrpSpPr>
        <p:grpSpPr>
          <a:xfrm>
            <a:off x="3027677" y="1794879"/>
            <a:ext cx="6248400" cy="4187839"/>
            <a:chOff x="3063626" y="1840204"/>
            <a:chExt cx="6248400" cy="418783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8C99FE-1965-EDB1-38DE-9EA0ABC9502C}"/>
                </a:ext>
              </a:extLst>
            </p:cNvPr>
            <p:cNvGrpSpPr/>
            <p:nvPr/>
          </p:nvGrpSpPr>
          <p:grpSpPr>
            <a:xfrm>
              <a:off x="4579824" y="1840204"/>
              <a:ext cx="3192576" cy="4187839"/>
              <a:chOff x="4579824" y="1840204"/>
              <a:chExt cx="3192576" cy="4187839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E4C7B5C-1638-35F9-A39D-D6B1285EB0D8}"/>
                  </a:ext>
                </a:extLst>
              </p:cNvPr>
              <p:cNvGrpSpPr/>
              <p:nvPr/>
            </p:nvGrpSpPr>
            <p:grpSpPr>
              <a:xfrm>
                <a:off x="4962753" y="1840204"/>
                <a:ext cx="2426718" cy="382148"/>
                <a:chOff x="4880698" y="1840204"/>
                <a:chExt cx="2426718" cy="382148"/>
              </a:xfrm>
            </p:grpSpPr>
            <p:sp>
              <p:nvSpPr>
                <p:cNvPr id="85" name="object 11">
                  <a:extLst>
                    <a:ext uri="{FF2B5EF4-FFF2-40B4-BE49-F238E27FC236}">
                      <a16:creationId xmlns:a16="http://schemas.microsoft.com/office/drawing/2014/main" id="{5353659D-8B53-BFF7-08C2-F50F11D64D31}"/>
                    </a:ext>
                  </a:extLst>
                </p:cNvPr>
                <p:cNvSpPr/>
                <p:nvPr/>
              </p:nvSpPr>
              <p:spPr>
                <a:xfrm>
                  <a:off x="4880698" y="1840204"/>
                  <a:ext cx="2366860" cy="38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205" h="368935">
                      <a:moveTo>
                        <a:pt x="1074420" y="0"/>
                      </a:moveTo>
                      <a:lnTo>
                        <a:pt x="184403" y="0"/>
                      </a:lnTo>
                      <a:lnTo>
                        <a:pt x="135378" y="6586"/>
                      </a:lnTo>
                      <a:lnTo>
                        <a:pt x="91327" y="25174"/>
                      </a:lnTo>
                      <a:lnTo>
                        <a:pt x="54006" y="54006"/>
                      </a:lnTo>
                      <a:lnTo>
                        <a:pt x="25174" y="91327"/>
                      </a:lnTo>
                      <a:lnTo>
                        <a:pt x="6586" y="135378"/>
                      </a:lnTo>
                      <a:lnTo>
                        <a:pt x="0" y="184403"/>
                      </a:lnTo>
                      <a:lnTo>
                        <a:pt x="6586" y="233429"/>
                      </a:lnTo>
                      <a:lnTo>
                        <a:pt x="25174" y="277480"/>
                      </a:lnTo>
                      <a:lnTo>
                        <a:pt x="54006" y="314801"/>
                      </a:lnTo>
                      <a:lnTo>
                        <a:pt x="91327" y="343633"/>
                      </a:lnTo>
                      <a:lnTo>
                        <a:pt x="135378" y="362221"/>
                      </a:lnTo>
                      <a:lnTo>
                        <a:pt x="184403" y="368807"/>
                      </a:lnTo>
                      <a:lnTo>
                        <a:pt x="1074420" y="368807"/>
                      </a:lnTo>
                      <a:lnTo>
                        <a:pt x="1123445" y="362221"/>
                      </a:lnTo>
                      <a:lnTo>
                        <a:pt x="1167496" y="343633"/>
                      </a:lnTo>
                      <a:lnTo>
                        <a:pt x="1204817" y="314801"/>
                      </a:lnTo>
                      <a:lnTo>
                        <a:pt x="1233649" y="277480"/>
                      </a:lnTo>
                      <a:lnTo>
                        <a:pt x="1252237" y="233429"/>
                      </a:lnTo>
                      <a:lnTo>
                        <a:pt x="1258823" y="184403"/>
                      </a:lnTo>
                      <a:lnTo>
                        <a:pt x="1252237" y="135378"/>
                      </a:lnTo>
                      <a:lnTo>
                        <a:pt x="1233649" y="91327"/>
                      </a:lnTo>
                      <a:lnTo>
                        <a:pt x="1204817" y="54006"/>
                      </a:lnTo>
                      <a:lnTo>
                        <a:pt x="1167496" y="25174"/>
                      </a:lnTo>
                      <a:lnTo>
                        <a:pt x="1123445" y="6586"/>
                      </a:lnTo>
                      <a:lnTo>
                        <a:pt x="1074420" y="0"/>
                      </a:lnTo>
                      <a:close/>
                    </a:path>
                  </a:pathLst>
                </a:custGeom>
                <a:solidFill>
                  <a:srgbClr val="00D695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89" name="object 12">
                  <a:extLst>
                    <a:ext uri="{FF2B5EF4-FFF2-40B4-BE49-F238E27FC236}">
                      <a16:creationId xmlns:a16="http://schemas.microsoft.com/office/drawing/2014/main" id="{458A2B61-6A8D-A9EB-FDED-70D8D4EC74C0}"/>
                    </a:ext>
                  </a:extLst>
                </p:cNvPr>
                <p:cNvSpPr txBox="1"/>
                <p:nvPr/>
              </p:nvSpPr>
              <p:spPr>
                <a:xfrm>
                  <a:off x="5452201" y="1909450"/>
                  <a:ext cx="1855215" cy="243656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ko-KR" altLang="en-US" sz="1500" b="1" spc="5" dirty="0">
                      <a:solidFill>
                        <a:srgbClr val="FFFFFF"/>
                      </a:solidFill>
                      <a:latin typeface="나눔스퀘어"/>
                      <a:cs typeface="나눔스퀘어"/>
                    </a:rPr>
                    <a:t>노인 복지 증진</a:t>
                  </a:r>
                  <a:endParaRPr lang="ko-KR" altLang="en-US" sz="1500" dirty="0">
                    <a:latin typeface="나눔스퀘어"/>
                    <a:cs typeface="나눔스퀘어"/>
                  </a:endParaRPr>
                </a:p>
              </p:txBody>
            </p:sp>
          </p:grpSp>
          <p:pic>
            <p:nvPicPr>
              <p:cNvPr id="92" name="그래픽 91" descr="포스트잇 단색으로 채워진">
                <a:extLst>
                  <a:ext uri="{FF2B5EF4-FFF2-40B4-BE49-F238E27FC236}">
                    <a16:creationId xmlns:a16="http://schemas.microsoft.com/office/drawing/2014/main" id="{EDB5AAE0-EA7D-1148-9BAC-8C1481A32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90312" y="2710480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84EC9F-B3F7-757E-E76F-F89C9FF22124}"/>
                  </a:ext>
                </a:extLst>
              </p:cNvPr>
              <p:cNvSpPr txBox="1"/>
              <p:nvPr/>
            </p:nvSpPr>
            <p:spPr>
              <a:xfrm>
                <a:off x="4579824" y="5134850"/>
                <a:ext cx="3192576" cy="89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ko-KR" sz="12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다양한 </a:t>
                </a:r>
                <a:r>
                  <a:rPr lang="ko-KR" altLang="ko-KR" sz="1200" b="1" dirty="0">
                    <a:solidFill>
                      <a:srgbClr val="6891FE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정보와 서비스에 </a:t>
                </a:r>
                <a:r>
                  <a:rPr lang="ko-KR" altLang="en-US" sz="1200" b="1" dirty="0">
                    <a:solidFill>
                      <a:srgbClr val="6891FE"/>
                    </a:solidFill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접근 기회 </a:t>
                </a:r>
                <a:r>
                  <a:rPr lang="ko-KR" altLang="en-US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제공</a:t>
                </a:r>
                <a:endParaRPr lang="en-US" altLang="ko-KR" sz="1200" dirty="0"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171450" indent="-1714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ko-KR" sz="1200" b="1" dirty="0">
                    <a:solidFill>
                      <a:srgbClr val="6891FE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건강 관리</a:t>
                </a:r>
                <a:r>
                  <a:rPr lang="en-US" altLang="ko-KR" sz="1200" b="1" dirty="0">
                    <a:solidFill>
                      <a:srgbClr val="6891FE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200" b="1" dirty="0">
                    <a:solidFill>
                      <a:srgbClr val="6891FE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일정 관리</a:t>
                </a:r>
                <a:r>
                  <a:rPr lang="en-US" altLang="ko-KR" sz="1200" b="1" dirty="0">
                    <a:solidFill>
                      <a:srgbClr val="6891FE"/>
                    </a:solidFill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200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등 일상 생활에서의</a:t>
                </a:r>
                <a:r>
                  <a:rPr lang="ko-KR" altLang="ko-KR" sz="12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정보를 제공함으로써 </a:t>
                </a:r>
                <a:r>
                  <a:rPr lang="ko-KR" altLang="en-US" sz="1200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노년층 </a:t>
                </a:r>
                <a:r>
                  <a:rPr lang="ko-KR" altLang="ko-KR" sz="1200" b="1" dirty="0">
                    <a:solidFill>
                      <a:srgbClr val="6891FE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삶의 </a:t>
                </a:r>
                <a:r>
                  <a:rPr lang="ko-KR" altLang="en-US" sz="1200" b="1" dirty="0">
                    <a:solidFill>
                      <a:srgbClr val="6891FE"/>
                    </a:solidFill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질 향상</a:t>
                </a:r>
                <a:r>
                  <a:rPr lang="en-US" altLang="ko-KR" sz="1200" b="1" dirty="0">
                    <a:solidFill>
                      <a:srgbClr val="6891FE"/>
                    </a:solidFill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endParaRPr lang="ko-KR" altLang="en-US" sz="1200" b="1" dirty="0">
                  <a:solidFill>
                    <a:srgbClr val="6891FE"/>
                  </a:solidFill>
                  <a:latin typeface="+mn-ea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844E09-A6B4-F599-0D90-E350E767FA7F}"/>
                </a:ext>
              </a:extLst>
            </p:cNvPr>
            <p:cNvSpPr txBox="1"/>
            <p:nvPr/>
          </p:nvSpPr>
          <p:spPr>
            <a:xfrm>
              <a:off x="3063626" y="4452859"/>
              <a:ext cx="6248400" cy="4214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1600" b="1" dirty="0" err="1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챗봇</a:t>
              </a:r>
              <a:r>
                <a:rPr lang="ko-KR" altLang="en-US" sz="16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 서비스 </a:t>
              </a:r>
              <a:endParaRPr lang="en-US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09CC75-A0AE-B33E-3AE2-873EBAC7885C}"/>
              </a:ext>
            </a:extLst>
          </p:cNvPr>
          <p:cNvGrpSpPr/>
          <p:nvPr/>
        </p:nvGrpSpPr>
        <p:grpSpPr>
          <a:xfrm>
            <a:off x="400975" y="1796281"/>
            <a:ext cx="4150702" cy="4180859"/>
            <a:chOff x="632079" y="1841606"/>
            <a:chExt cx="4150702" cy="4180859"/>
          </a:xfrm>
        </p:grpSpPr>
        <p:sp>
          <p:nvSpPr>
            <p:cNvPr id="11" name="object 11"/>
            <p:cNvSpPr/>
            <p:nvPr/>
          </p:nvSpPr>
          <p:spPr>
            <a:xfrm>
              <a:off x="1524000" y="1841606"/>
              <a:ext cx="2366860" cy="382148"/>
            </a:xfrm>
            <a:custGeom>
              <a:avLst/>
              <a:gdLst/>
              <a:ahLst/>
              <a:cxnLst/>
              <a:rect l="l" t="t" r="r" b="b"/>
              <a:pathLst>
                <a:path w="1259205" h="368935">
                  <a:moveTo>
                    <a:pt x="1074420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7"/>
                  </a:lnTo>
                  <a:lnTo>
                    <a:pt x="1074420" y="368807"/>
                  </a:lnTo>
                  <a:lnTo>
                    <a:pt x="1123445" y="362221"/>
                  </a:lnTo>
                  <a:lnTo>
                    <a:pt x="1167496" y="343633"/>
                  </a:lnTo>
                  <a:lnTo>
                    <a:pt x="1204817" y="314801"/>
                  </a:lnTo>
                  <a:lnTo>
                    <a:pt x="1233649" y="277480"/>
                  </a:lnTo>
                  <a:lnTo>
                    <a:pt x="1252237" y="233429"/>
                  </a:lnTo>
                  <a:lnTo>
                    <a:pt x="1258823" y="184403"/>
                  </a:lnTo>
                  <a:lnTo>
                    <a:pt x="1252237" y="135378"/>
                  </a:lnTo>
                  <a:lnTo>
                    <a:pt x="1233649" y="91327"/>
                  </a:lnTo>
                  <a:lnTo>
                    <a:pt x="1204817" y="54006"/>
                  </a:lnTo>
                  <a:lnTo>
                    <a:pt x="1167496" y="25174"/>
                  </a:lnTo>
                  <a:lnTo>
                    <a:pt x="1123445" y="6586"/>
                  </a:lnTo>
                  <a:lnTo>
                    <a:pt x="1074420" y="0"/>
                  </a:lnTo>
                  <a:close/>
                </a:path>
              </a:pathLst>
            </a:custGeom>
            <a:solidFill>
              <a:srgbClr val="00D6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779823" y="1912393"/>
              <a:ext cx="1855215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500" b="1" spc="5" dirty="0">
                  <a:solidFill>
                    <a:srgbClr val="FFFFFF"/>
                  </a:solidFill>
                  <a:latin typeface="나눔스퀘어"/>
                  <a:cs typeface="나눔스퀘어"/>
                </a:rPr>
                <a:t>의사소통 능력 향상</a:t>
              </a:r>
              <a:endParaRPr lang="ko-KR" altLang="en-US" sz="1500" dirty="0">
                <a:latin typeface="나눔스퀘어"/>
                <a:cs typeface="나눔스퀘어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94E4E9-217E-A67E-48A7-30624C57B0C1}"/>
                </a:ext>
              </a:extLst>
            </p:cNvPr>
            <p:cNvSpPr txBox="1"/>
            <p:nvPr/>
          </p:nvSpPr>
          <p:spPr>
            <a:xfrm>
              <a:off x="1115031" y="5134850"/>
              <a:ext cx="3184799" cy="887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sz="1200" b="1" dirty="0">
                  <a:solidFill>
                    <a:srgbClr val="6891FE"/>
                  </a:solidFill>
                  <a:effectLst/>
                  <a:latin typeface="+mn-ea"/>
                  <a:cs typeface="Times New Roman" panose="02020603050405020304" pitchFamily="18" charset="0"/>
                </a:rPr>
                <a:t>원활하게 의사</a:t>
              </a:r>
              <a:r>
                <a:rPr lang="ko-KR" altLang="en-US" sz="1200" b="1" dirty="0">
                  <a:solidFill>
                    <a:srgbClr val="6891FE"/>
                  </a:solidFill>
                  <a:effectLst/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ko-KR" altLang="ko-KR" sz="1200" b="1" dirty="0">
                  <a:solidFill>
                    <a:srgbClr val="6891FE"/>
                  </a:solidFill>
                  <a:effectLst/>
                  <a:latin typeface="+mn-ea"/>
                  <a:cs typeface="Times New Roman" panose="02020603050405020304" pitchFamily="18" charset="0"/>
                </a:rPr>
                <a:t>소통</a:t>
              </a:r>
              <a:r>
                <a:rPr lang="ko-KR" altLang="ko-KR" sz="1200" dirty="0">
                  <a:effectLst/>
                  <a:latin typeface="+mn-ea"/>
                  <a:cs typeface="Times New Roman" panose="02020603050405020304" pitchFamily="18" charset="0"/>
                </a:rPr>
                <a:t>할 수 있는 기회 </a:t>
              </a:r>
              <a:r>
                <a:rPr lang="ko-KR" altLang="en-US" sz="1200" dirty="0">
                  <a:latin typeface="+mn-ea"/>
                  <a:cs typeface="Times New Roman" panose="02020603050405020304" pitchFamily="18" charset="0"/>
                </a:rPr>
                <a:t>제공</a:t>
              </a:r>
              <a:endParaRPr lang="en-US" altLang="ko-KR" sz="1200" dirty="0">
                <a:latin typeface="+mn-ea"/>
                <a:cs typeface="Times New Roman" panose="02020603050405020304" pitchFamily="18" charset="0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ko-KR" sz="1200" b="1" dirty="0">
                  <a:solidFill>
                    <a:srgbClr val="6891FE"/>
                  </a:solidFill>
                  <a:effectLst/>
                  <a:latin typeface="+mn-ea"/>
                  <a:cs typeface="Times New Roman" panose="02020603050405020304" pitchFamily="18" charset="0"/>
                </a:rPr>
                <a:t>자신감 향상과 </a:t>
              </a:r>
              <a:r>
                <a:rPr lang="ko-KR" altLang="ko-KR" sz="1200" dirty="0">
                  <a:effectLst/>
                  <a:latin typeface="+mn-ea"/>
                  <a:cs typeface="Times New Roman" panose="02020603050405020304" pitchFamily="18" charset="0"/>
                </a:rPr>
                <a:t>일상 생활에서의 </a:t>
              </a:r>
              <a:r>
                <a:rPr lang="ko-KR" altLang="ko-KR" sz="1200" b="1" dirty="0">
                  <a:solidFill>
                    <a:srgbClr val="6891FE"/>
                  </a:solidFill>
                  <a:effectLst/>
                  <a:latin typeface="+mn-ea"/>
                  <a:cs typeface="Times New Roman" panose="02020603050405020304" pitchFamily="18" charset="0"/>
                </a:rPr>
                <a:t>어려움 해소</a:t>
              </a:r>
              <a:endParaRPr lang="ko-KR" altLang="en-US" sz="1200" b="1" dirty="0">
                <a:solidFill>
                  <a:srgbClr val="6891FE"/>
                </a:solidFill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FF55B0-FC2D-F230-EF41-29E0D968B3B5}"/>
                </a:ext>
              </a:extLst>
            </p:cNvPr>
            <p:cNvSpPr txBox="1"/>
            <p:nvPr/>
          </p:nvSpPr>
          <p:spPr>
            <a:xfrm>
              <a:off x="632079" y="4325773"/>
              <a:ext cx="4150702" cy="675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ko-KR" altLang="en-US" sz="1600" b="1" dirty="0">
                  <a:latin typeface="+mn-ea"/>
                  <a:cs typeface="Times New Roman" panose="02020603050405020304" pitchFamily="18" charset="0"/>
                </a:rPr>
                <a:t>문자 </a:t>
              </a:r>
              <a:r>
                <a:rPr lang="ko-KR" altLang="ko-KR" sz="1600" b="1" dirty="0">
                  <a:effectLst/>
                  <a:latin typeface="+mn-ea"/>
                  <a:cs typeface="Times New Roman" panose="02020603050405020304" pitchFamily="18" charset="0"/>
                </a:rPr>
                <a:t>의도 파악</a:t>
              </a:r>
              <a:r>
                <a:rPr lang="ko-KR" altLang="en-US" sz="1600" b="1" dirty="0">
                  <a:latin typeface="+mn-ea"/>
                  <a:cs typeface="Times New Roman" panose="02020603050405020304" pitchFamily="18" charset="0"/>
                </a:rPr>
                <a:t> 및</a:t>
              </a:r>
              <a:endParaRPr lang="en-US" altLang="ko-KR" sz="1600" b="1" dirty="0">
                <a:latin typeface="+mn-ea"/>
                <a:cs typeface="Times New Roman" panose="02020603050405020304" pitchFamily="18" charset="0"/>
              </a:endParaRPr>
            </a:p>
            <a:p>
              <a:pPr algn="ctr">
                <a:lnSpc>
                  <a:spcPct val="125000"/>
                </a:lnSpc>
              </a:pPr>
              <a:r>
                <a:rPr lang="ko-KR" altLang="en-US" sz="1600" b="1" dirty="0">
                  <a:latin typeface="+mn-ea"/>
                  <a:cs typeface="Times New Roman" panose="02020603050405020304" pitchFamily="18" charset="0"/>
                </a:rPr>
                <a:t> </a:t>
              </a:r>
              <a:r>
                <a:rPr lang="ko-KR" altLang="en-US" sz="1600" b="1" dirty="0">
                  <a:effectLst/>
                  <a:latin typeface="+mn-ea"/>
                  <a:cs typeface="Times New Roman" panose="02020603050405020304" pitchFamily="18" charset="0"/>
                </a:rPr>
                <a:t>후속 문장</a:t>
              </a:r>
              <a:r>
                <a:rPr lang="ko-KR" altLang="ko-KR" sz="1600" b="1" dirty="0">
                  <a:effectLst/>
                  <a:latin typeface="+mn-ea"/>
                  <a:cs typeface="Times New Roman" panose="02020603050405020304" pitchFamily="18" charset="0"/>
                </a:rPr>
                <a:t> 제안 </a:t>
              </a:r>
              <a:r>
                <a:rPr lang="ko-KR" altLang="en-US" sz="1600" b="1" dirty="0">
                  <a:effectLst/>
                  <a:latin typeface="+mn-ea"/>
                  <a:cs typeface="Times New Roman" panose="02020603050405020304" pitchFamily="18" charset="0"/>
                </a:rPr>
                <a:t>기능</a:t>
              </a:r>
              <a:endParaRPr lang="en-US" altLang="ko-KR" sz="1600" b="1" dirty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" name="object 13">
              <a:extLst>
                <a:ext uri="{FF2B5EF4-FFF2-40B4-BE49-F238E27FC236}">
                  <a16:creationId xmlns:a16="http://schemas.microsoft.com/office/drawing/2014/main" id="{9771F0B4-C270-7DB7-DEEF-C9B9FAA2EB29}"/>
                </a:ext>
              </a:extLst>
            </p:cNvPr>
            <p:cNvSpPr/>
            <p:nvPr/>
          </p:nvSpPr>
          <p:spPr>
            <a:xfrm>
              <a:off x="2609215" y="2829860"/>
              <a:ext cx="895985" cy="1132840"/>
            </a:xfrm>
            <a:custGeom>
              <a:avLst/>
              <a:gdLst/>
              <a:ahLst/>
              <a:cxnLst/>
              <a:rect l="l" t="t" r="r" b="b"/>
              <a:pathLst>
                <a:path w="895985" h="1132839">
                  <a:moveTo>
                    <a:pt x="895438" y="785469"/>
                  </a:moveTo>
                  <a:lnTo>
                    <a:pt x="892124" y="736574"/>
                  </a:lnTo>
                  <a:lnTo>
                    <a:pt x="882484" y="689610"/>
                  </a:lnTo>
                  <a:lnTo>
                    <a:pt x="866940" y="645007"/>
                  </a:lnTo>
                  <a:lnTo>
                    <a:pt x="845921" y="603224"/>
                  </a:lnTo>
                  <a:lnTo>
                    <a:pt x="819886" y="564692"/>
                  </a:lnTo>
                  <a:lnTo>
                    <a:pt x="789266" y="529856"/>
                  </a:lnTo>
                  <a:lnTo>
                    <a:pt x="754494" y="499160"/>
                  </a:lnTo>
                  <a:lnTo>
                    <a:pt x="716000" y="473062"/>
                  </a:lnTo>
                  <a:lnTo>
                    <a:pt x="674230" y="451980"/>
                  </a:lnTo>
                  <a:lnTo>
                    <a:pt x="629602" y="436372"/>
                  </a:lnTo>
                  <a:lnTo>
                    <a:pt x="582587" y="426694"/>
                  </a:lnTo>
                  <a:lnTo>
                    <a:pt x="533590" y="423354"/>
                  </a:lnTo>
                  <a:lnTo>
                    <a:pt x="531647" y="423354"/>
                  </a:lnTo>
                  <a:lnTo>
                    <a:pt x="547179" y="414934"/>
                  </a:lnTo>
                  <a:lnTo>
                    <a:pt x="580796" y="387235"/>
                  </a:lnTo>
                  <a:lnTo>
                    <a:pt x="608545" y="353631"/>
                  </a:lnTo>
                  <a:lnTo>
                    <a:pt x="629526" y="315048"/>
                  </a:lnTo>
                  <a:lnTo>
                    <a:pt x="642785" y="272376"/>
                  </a:lnTo>
                  <a:lnTo>
                    <a:pt x="647407" y="226517"/>
                  </a:lnTo>
                  <a:lnTo>
                    <a:pt x="642785" y="180848"/>
                  </a:lnTo>
                  <a:lnTo>
                    <a:pt x="629526" y="138328"/>
                  </a:lnTo>
                  <a:lnTo>
                    <a:pt x="608545" y="99847"/>
                  </a:lnTo>
                  <a:lnTo>
                    <a:pt x="580796" y="66332"/>
                  </a:lnTo>
                  <a:lnTo>
                    <a:pt x="547179" y="38671"/>
                  </a:lnTo>
                  <a:lnTo>
                    <a:pt x="508622" y="17792"/>
                  </a:lnTo>
                  <a:lnTo>
                    <a:pt x="466064" y="4597"/>
                  </a:lnTo>
                  <a:lnTo>
                    <a:pt x="420420" y="0"/>
                  </a:lnTo>
                  <a:lnTo>
                    <a:pt x="374586" y="4597"/>
                  </a:lnTo>
                  <a:lnTo>
                    <a:pt x="331939" y="17792"/>
                  </a:lnTo>
                  <a:lnTo>
                    <a:pt x="293382" y="38671"/>
                  </a:lnTo>
                  <a:lnTo>
                    <a:pt x="259803" y="66319"/>
                  </a:lnTo>
                  <a:lnTo>
                    <a:pt x="232117" y="99847"/>
                  </a:lnTo>
                  <a:lnTo>
                    <a:pt x="211239" y="138328"/>
                  </a:lnTo>
                  <a:lnTo>
                    <a:pt x="198031" y="180848"/>
                  </a:lnTo>
                  <a:lnTo>
                    <a:pt x="193433" y="226517"/>
                  </a:lnTo>
                  <a:lnTo>
                    <a:pt x="198031" y="272376"/>
                  </a:lnTo>
                  <a:lnTo>
                    <a:pt x="211239" y="315048"/>
                  </a:lnTo>
                  <a:lnTo>
                    <a:pt x="232117" y="353631"/>
                  </a:lnTo>
                  <a:lnTo>
                    <a:pt x="259803" y="387235"/>
                  </a:lnTo>
                  <a:lnTo>
                    <a:pt x="293382" y="414934"/>
                  </a:lnTo>
                  <a:lnTo>
                    <a:pt x="314769" y="426542"/>
                  </a:lnTo>
                  <a:lnTo>
                    <a:pt x="312356" y="426694"/>
                  </a:lnTo>
                  <a:lnTo>
                    <a:pt x="265455" y="436372"/>
                  </a:lnTo>
                  <a:lnTo>
                    <a:pt x="220941" y="451980"/>
                  </a:lnTo>
                  <a:lnTo>
                    <a:pt x="179247" y="473062"/>
                  </a:lnTo>
                  <a:lnTo>
                    <a:pt x="140830" y="499160"/>
                  </a:lnTo>
                  <a:lnTo>
                    <a:pt x="106095" y="529856"/>
                  </a:lnTo>
                  <a:lnTo>
                    <a:pt x="75501" y="564692"/>
                  </a:lnTo>
                  <a:lnTo>
                    <a:pt x="49491" y="603224"/>
                  </a:lnTo>
                  <a:lnTo>
                    <a:pt x="28498" y="645007"/>
                  </a:lnTo>
                  <a:lnTo>
                    <a:pt x="12966" y="689610"/>
                  </a:lnTo>
                  <a:lnTo>
                    <a:pt x="3314" y="736574"/>
                  </a:lnTo>
                  <a:lnTo>
                    <a:pt x="0" y="785469"/>
                  </a:lnTo>
                  <a:lnTo>
                    <a:pt x="0" y="1128496"/>
                  </a:lnTo>
                  <a:lnTo>
                    <a:pt x="3949" y="1132446"/>
                  </a:lnTo>
                  <a:lnTo>
                    <a:pt x="886853" y="1132446"/>
                  </a:lnTo>
                  <a:lnTo>
                    <a:pt x="891489" y="1132446"/>
                  </a:lnTo>
                  <a:lnTo>
                    <a:pt x="895438" y="1128496"/>
                  </a:lnTo>
                  <a:lnTo>
                    <a:pt x="895438" y="785469"/>
                  </a:lnTo>
                  <a:close/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3">
              <a:extLst>
                <a:ext uri="{FF2B5EF4-FFF2-40B4-BE49-F238E27FC236}">
                  <a16:creationId xmlns:a16="http://schemas.microsoft.com/office/drawing/2014/main" id="{A0C0928F-53FD-7C79-9EB6-EC424C23E6FB}"/>
                </a:ext>
              </a:extLst>
            </p:cNvPr>
            <p:cNvSpPr/>
            <p:nvPr/>
          </p:nvSpPr>
          <p:spPr>
            <a:xfrm>
              <a:off x="1905000" y="2829860"/>
              <a:ext cx="895985" cy="1132840"/>
            </a:xfrm>
            <a:custGeom>
              <a:avLst/>
              <a:gdLst/>
              <a:ahLst/>
              <a:cxnLst/>
              <a:rect l="l" t="t" r="r" b="b"/>
              <a:pathLst>
                <a:path w="895985" h="1132839">
                  <a:moveTo>
                    <a:pt x="895438" y="785469"/>
                  </a:moveTo>
                  <a:lnTo>
                    <a:pt x="892124" y="736574"/>
                  </a:lnTo>
                  <a:lnTo>
                    <a:pt x="882484" y="689610"/>
                  </a:lnTo>
                  <a:lnTo>
                    <a:pt x="866940" y="645007"/>
                  </a:lnTo>
                  <a:lnTo>
                    <a:pt x="845921" y="603224"/>
                  </a:lnTo>
                  <a:lnTo>
                    <a:pt x="819886" y="564692"/>
                  </a:lnTo>
                  <a:lnTo>
                    <a:pt x="789266" y="529856"/>
                  </a:lnTo>
                  <a:lnTo>
                    <a:pt x="754494" y="499160"/>
                  </a:lnTo>
                  <a:lnTo>
                    <a:pt x="716000" y="473062"/>
                  </a:lnTo>
                  <a:lnTo>
                    <a:pt x="674230" y="451980"/>
                  </a:lnTo>
                  <a:lnTo>
                    <a:pt x="629602" y="436372"/>
                  </a:lnTo>
                  <a:lnTo>
                    <a:pt x="582587" y="426694"/>
                  </a:lnTo>
                  <a:lnTo>
                    <a:pt x="533590" y="423354"/>
                  </a:lnTo>
                  <a:lnTo>
                    <a:pt x="531647" y="423354"/>
                  </a:lnTo>
                  <a:lnTo>
                    <a:pt x="547179" y="414934"/>
                  </a:lnTo>
                  <a:lnTo>
                    <a:pt x="580796" y="387235"/>
                  </a:lnTo>
                  <a:lnTo>
                    <a:pt x="608545" y="353631"/>
                  </a:lnTo>
                  <a:lnTo>
                    <a:pt x="629526" y="315048"/>
                  </a:lnTo>
                  <a:lnTo>
                    <a:pt x="642785" y="272376"/>
                  </a:lnTo>
                  <a:lnTo>
                    <a:pt x="647407" y="226517"/>
                  </a:lnTo>
                  <a:lnTo>
                    <a:pt x="642785" y="180848"/>
                  </a:lnTo>
                  <a:lnTo>
                    <a:pt x="629526" y="138328"/>
                  </a:lnTo>
                  <a:lnTo>
                    <a:pt x="608545" y="99847"/>
                  </a:lnTo>
                  <a:lnTo>
                    <a:pt x="580796" y="66332"/>
                  </a:lnTo>
                  <a:lnTo>
                    <a:pt x="547179" y="38671"/>
                  </a:lnTo>
                  <a:lnTo>
                    <a:pt x="508622" y="17792"/>
                  </a:lnTo>
                  <a:lnTo>
                    <a:pt x="466064" y="4597"/>
                  </a:lnTo>
                  <a:lnTo>
                    <a:pt x="420420" y="0"/>
                  </a:lnTo>
                  <a:lnTo>
                    <a:pt x="374586" y="4597"/>
                  </a:lnTo>
                  <a:lnTo>
                    <a:pt x="331939" y="17792"/>
                  </a:lnTo>
                  <a:lnTo>
                    <a:pt x="293382" y="38671"/>
                  </a:lnTo>
                  <a:lnTo>
                    <a:pt x="259803" y="66319"/>
                  </a:lnTo>
                  <a:lnTo>
                    <a:pt x="232117" y="99847"/>
                  </a:lnTo>
                  <a:lnTo>
                    <a:pt x="211239" y="138328"/>
                  </a:lnTo>
                  <a:lnTo>
                    <a:pt x="198031" y="180848"/>
                  </a:lnTo>
                  <a:lnTo>
                    <a:pt x="193433" y="226517"/>
                  </a:lnTo>
                  <a:lnTo>
                    <a:pt x="198031" y="272376"/>
                  </a:lnTo>
                  <a:lnTo>
                    <a:pt x="211239" y="315048"/>
                  </a:lnTo>
                  <a:lnTo>
                    <a:pt x="232117" y="353631"/>
                  </a:lnTo>
                  <a:lnTo>
                    <a:pt x="259803" y="387235"/>
                  </a:lnTo>
                  <a:lnTo>
                    <a:pt x="293382" y="414934"/>
                  </a:lnTo>
                  <a:lnTo>
                    <a:pt x="314769" y="426542"/>
                  </a:lnTo>
                  <a:lnTo>
                    <a:pt x="312356" y="426694"/>
                  </a:lnTo>
                  <a:lnTo>
                    <a:pt x="265455" y="436372"/>
                  </a:lnTo>
                  <a:lnTo>
                    <a:pt x="220941" y="451980"/>
                  </a:lnTo>
                  <a:lnTo>
                    <a:pt x="179247" y="473062"/>
                  </a:lnTo>
                  <a:lnTo>
                    <a:pt x="140830" y="499160"/>
                  </a:lnTo>
                  <a:lnTo>
                    <a:pt x="106095" y="529856"/>
                  </a:lnTo>
                  <a:lnTo>
                    <a:pt x="75501" y="564692"/>
                  </a:lnTo>
                  <a:lnTo>
                    <a:pt x="49491" y="603224"/>
                  </a:lnTo>
                  <a:lnTo>
                    <a:pt x="28498" y="645007"/>
                  </a:lnTo>
                  <a:lnTo>
                    <a:pt x="12966" y="689610"/>
                  </a:lnTo>
                  <a:lnTo>
                    <a:pt x="3314" y="736574"/>
                  </a:lnTo>
                  <a:lnTo>
                    <a:pt x="0" y="785469"/>
                  </a:lnTo>
                  <a:lnTo>
                    <a:pt x="0" y="1128496"/>
                  </a:lnTo>
                  <a:lnTo>
                    <a:pt x="3949" y="1132446"/>
                  </a:lnTo>
                  <a:lnTo>
                    <a:pt x="886853" y="1132446"/>
                  </a:lnTo>
                  <a:lnTo>
                    <a:pt x="891489" y="1132446"/>
                  </a:lnTo>
                  <a:lnTo>
                    <a:pt x="895438" y="1128496"/>
                  </a:lnTo>
                  <a:lnTo>
                    <a:pt x="895438" y="785469"/>
                  </a:lnTo>
                  <a:close/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D3D24E1-8D1B-2627-4F5A-0ACD7147A465}"/>
              </a:ext>
            </a:extLst>
          </p:cNvPr>
          <p:cNvGrpSpPr/>
          <p:nvPr/>
        </p:nvGrpSpPr>
        <p:grpSpPr>
          <a:xfrm>
            <a:off x="6837677" y="1794879"/>
            <a:ext cx="6248400" cy="4664445"/>
            <a:chOff x="6386253" y="1840204"/>
            <a:chExt cx="6248400" cy="46644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9E74498-EB48-0980-7439-BD364D327653}"/>
                </a:ext>
              </a:extLst>
            </p:cNvPr>
            <p:cNvGrpSpPr/>
            <p:nvPr/>
          </p:nvGrpSpPr>
          <p:grpSpPr>
            <a:xfrm>
              <a:off x="8327023" y="1840204"/>
              <a:ext cx="2366860" cy="382148"/>
              <a:chOff x="8142001" y="1840204"/>
              <a:chExt cx="2366860" cy="382148"/>
            </a:xfrm>
          </p:grpSpPr>
          <p:sp>
            <p:nvSpPr>
              <p:cNvPr id="86" name="object 11">
                <a:extLst>
                  <a:ext uri="{FF2B5EF4-FFF2-40B4-BE49-F238E27FC236}">
                    <a16:creationId xmlns:a16="http://schemas.microsoft.com/office/drawing/2014/main" id="{97AB4078-26E0-AF77-5B15-7CBAE0024147}"/>
                  </a:ext>
                </a:extLst>
              </p:cNvPr>
              <p:cNvSpPr/>
              <p:nvPr/>
            </p:nvSpPr>
            <p:spPr>
              <a:xfrm>
                <a:off x="8142001" y="1840204"/>
                <a:ext cx="2366860" cy="382148"/>
              </a:xfrm>
              <a:custGeom>
                <a:avLst/>
                <a:gdLst/>
                <a:ahLst/>
                <a:cxnLst/>
                <a:rect l="l" t="t" r="r" b="b"/>
                <a:pathLst>
                  <a:path w="1259205" h="368935">
                    <a:moveTo>
                      <a:pt x="1074420" y="0"/>
                    </a:moveTo>
                    <a:lnTo>
                      <a:pt x="184403" y="0"/>
                    </a:lnTo>
                    <a:lnTo>
                      <a:pt x="135378" y="6586"/>
                    </a:lnTo>
                    <a:lnTo>
                      <a:pt x="91327" y="25174"/>
                    </a:lnTo>
                    <a:lnTo>
                      <a:pt x="54006" y="54006"/>
                    </a:lnTo>
                    <a:lnTo>
                      <a:pt x="25174" y="91327"/>
                    </a:lnTo>
                    <a:lnTo>
                      <a:pt x="6586" y="135378"/>
                    </a:lnTo>
                    <a:lnTo>
                      <a:pt x="0" y="184403"/>
                    </a:lnTo>
                    <a:lnTo>
                      <a:pt x="6586" y="233429"/>
                    </a:lnTo>
                    <a:lnTo>
                      <a:pt x="25174" y="277480"/>
                    </a:lnTo>
                    <a:lnTo>
                      <a:pt x="54006" y="314801"/>
                    </a:lnTo>
                    <a:lnTo>
                      <a:pt x="91327" y="343633"/>
                    </a:lnTo>
                    <a:lnTo>
                      <a:pt x="135378" y="362221"/>
                    </a:lnTo>
                    <a:lnTo>
                      <a:pt x="184403" y="368807"/>
                    </a:lnTo>
                    <a:lnTo>
                      <a:pt x="1074420" y="368807"/>
                    </a:lnTo>
                    <a:lnTo>
                      <a:pt x="1123445" y="362221"/>
                    </a:lnTo>
                    <a:lnTo>
                      <a:pt x="1167496" y="343633"/>
                    </a:lnTo>
                    <a:lnTo>
                      <a:pt x="1204817" y="314801"/>
                    </a:lnTo>
                    <a:lnTo>
                      <a:pt x="1233649" y="277480"/>
                    </a:lnTo>
                    <a:lnTo>
                      <a:pt x="1252237" y="233429"/>
                    </a:lnTo>
                    <a:lnTo>
                      <a:pt x="1258823" y="184403"/>
                    </a:lnTo>
                    <a:lnTo>
                      <a:pt x="1252237" y="135378"/>
                    </a:lnTo>
                    <a:lnTo>
                      <a:pt x="1233649" y="91327"/>
                    </a:lnTo>
                    <a:lnTo>
                      <a:pt x="1204817" y="54006"/>
                    </a:lnTo>
                    <a:lnTo>
                      <a:pt x="1167496" y="25174"/>
                    </a:lnTo>
                    <a:lnTo>
                      <a:pt x="1123445" y="6586"/>
                    </a:lnTo>
                    <a:lnTo>
                      <a:pt x="1074420" y="0"/>
                    </a:lnTo>
                    <a:close/>
                  </a:path>
                </a:pathLst>
              </a:custGeom>
              <a:solidFill>
                <a:srgbClr val="00D69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12">
                <a:extLst>
                  <a:ext uri="{FF2B5EF4-FFF2-40B4-BE49-F238E27FC236}">
                    <a16:creationId xmlns:a16="http://schemas.microsoft.com/office/drawing/2014/main" id="{6E8D81A8-BBE1-90E3-10A0-1D37FBA148EB}"/>
                  </a:ext>
                </a:extLst>
              </p:cNvPr>
              <p:cNvSpPr txBox="1"/>
              <p:nvPr/>
            </p:nvSpPr>
            <p:spPr>
              <a:xfrm>
                <a:off x="8539736" y="1900224"/>
                <a:ext cx="1855215" cy="2436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ko-KR" altLang="en-US" sz="1500" b="1" spc="5" dirty="0">
                    <a:solidFill>
                      <a:srgbClr val="FFFFFF"/>
                    </a:solidFill>
                    <a:latin typeface="나눔스퀘어"/>
                    <a:cs typeface="나눔스퀘어"/>
                  </a:rPr>
                  <a:t>사회적 고립 완화</a:t>
                </a:r>
                <a:endParaRPr lang="ko-KR" altLang="en-US" sz="1500" dirty="0">
                  <a:latin typeface="나눔스퀘어"/>
                  <a:cs typeface="나눔스퀘어"/>
                </a:endParaRPr>
              </a:p>
            </p:txBody>
          </p:sp>
        </p:grpSp>
        <p:pic>
          <p:nvPicPr>
            <p:cNvPr id="94" name="그래픽 93" descr="우는 얼굴(윤곽선) 단색으로 채워진">
              <a:extLst>
                <a:ext uri="{FF2B5EF4-FFF2-40B4-BE49-F238E27FC236}">
                  <a16:creationId xmlns:a16="http://schemas.microsoft.com/office/drawing/2014/main" id="{EF286FBB-D7B3-FD03-ADB8-3E01B9227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4653" y="2710480"/>
              <a:ext cx="1371600" cy="13716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0763AF-EA76-E4B0-43D7-B1AD87574FBE}"/>
                </a:ext>
              </a:extLst>
            </p:cNvPr>
            <p:cNvSpPr txBox="1"/>
            <p:nvPr/>
          </p:nvSpPr>
          <p:spPr>
            <a:xfrm>
              <a:off x="8032481" y="5134850"/>
              <a:ext cx="2955945" cy="1369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일상적인 </a:t>
              </a:r>
              <a:r>
                <a:rPr lang="ko-KR" altLang="ko-KR" sz="1200" b="1" kern="100" dirty="0">
                  <a:solidFill>
                    <a:srgbClr val="6891F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대화 상대 제</a:t>
              </a:r>
              <a:r>
                <a:rPr lang="ko-KR" altLang="en-US" sz="1200" b="1" kern="100" dirty="0">
                  <a:solidFill>
                    <a:srgbClr val="6891F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공</a:t>
              </a:r>
              <a:endParaRPr lang="en-US" altLang="ko-KR" sz="1200" b="1" kern="100" dirty="0">
                <a:solidFill>
                  <a:srgbClr val="6891F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71450" indent="-171450" algn="just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노년층의 </a:t>
              </a:r>
              <a:r>
                <a:rPr lang="ko-KR" altLang="ko-KR" sz="12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외로움과 </a:t>
              </a:r>
              <a:r>
                <a:rPr lang="ko-KR" altLang="ko-KR" sz="1200" b="1" kern="100" dirty="0">
                  <a:solidFill>
                    <a:srgbClr val="6891F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사회적 고립에서</a:t>
              </a:r>
              <a:r>
                <a:rPr lang="ko-KR" altLang="en-US" sz="1200" b="1" kern="100" dirty="0">
                  <a:solidFill>
                    <a:srgbClr val="6891F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의</a:t>
              </a:r>
              <a:r>
                <a:rPr lang="ko-KR" altLang="ko-KR" sz="1200" b="1" kern="100" dirty="0">
                  <a:solidFill>
                    <a:srgbClr val="6891F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200" b="1" kern="100" dirty="0">
                  <a:solidFill>
                    <a:srgbClr val="6891F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해방</a:t>
              </a:r>
              <a:r>
                <a:rPr lang="ko-KR" altLang="en-US" sz="1200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200" kern="1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및 </a:t>
              </a:r>
              <a:r>
                <a:rPr lang="ko-KR" altLang="en-US" sz="1200" b="1" kern="100" dirty="0">
                  <a:solidFill>
                    <a:srgbClr val="6891F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정서적</a:t>
              </a:r>
              <a:r>
                <a:rPr lang="ko-KR" altLang="ko-KR" sz="1200" b="1" kern="100" dirty="0">
                  <a:solidFill>
                    <a:srgbClr val="6891F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안정감과 위로</a:t>
              </a:r>
              <a:r>
                <a:rPr lang="ko-KR" altLang="en-US" sz="1200" b="1" kern="100" dirty="0">
                  <a:solidFill>
                    <a:srgbClr val="6891F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 제공</a:t>
              </a:r>
              <a:endParaRPr lang="ko-KR" altLang="ko-KR" sz="1200" b="1" kern="100" dirty="0">
                <a:solidFill>
                  <a:srgbClr val="6891F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marL="171450" lvl="0" indent="-171450" algn="just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en-US" altLang="ko-KR" sz="1200" b="1" kern="100" dirty="0">
                <a:solidFill>
                  <a:srgbClr val="6891FE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FCEE11-142E-76A3-2DBB-8ABD5BFF849C}"/>
                </a:ext>
              </a:extLst>
            </p:cNvPr>
            <p:cNvSpPr txBox="1"/>
            <p:nvPr/>
          </p:nvSpPr>
          <p:spPr>
            <a:xfrm>
              <a:off x="6386253" y="4267200"/>
              <a:ext cx="6248400" cy="792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effectLst/>
                  <a:ea typeface="맑은 고딕" panose="020B0503020000020004" pitchFamily="50" charset="-127"/>
                  <a:cs typeface="Times New Roman" panose="02020603050405020304" pitchFamily="18" charset="0"/>
                </a:rPr>
                <a:t>손자 손녀 컨셉의</a:t>
              </a:r>
              <a:endParaRPr lang="en-US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ea typeface="맑은 고딕" panose="020B0503020000020004" pitchFamily="50" charset="-127"/>
                  <a:cs typeface="Times New Roman" panose="02020603050405020304" pitchFamily="18" charset="0"/>
                </a:rPr>
                <a:t>AI </a:t>
              </a:r>
              <a:r>
                <a:rPr lang="ko-KR" altLang="en-US" sz="1600" b="1" dirty="0">
                  <a:ea typeface="맑은 고딕" panose="020B0503020000020004" pitchFamily="50" charset="-127"/>
                  <a:cs typeface="Times New Roman" panose="02020603050405020304" pitchFamily="18" charset="0"/>
                </a:rPr>
                <a:t>대화 서비스</a:t>
              </a:r>
              <a:endParaRPr lang="en-US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2F19E6A9-3776-61B8-1D34-B07001610259}"/>
              </a:ext>
            </a:extLst>
          </p:cNvPr>
          <p:cNvSpPr txBox="1">
            <a:spLocks/>
          </p:cNvSpPr>
          <p:nvPr/>
        </p:nvSpPr>
        <p:spPr>
          <a:xfrm>
            <a:off x="9220200" y="152400"/>
            <a:ext cx="28041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12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4616" y="875282"/>
            <a:ext cx="1622769" cy="456535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254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00"/>
              </a:spcBef>
            </a:pPr>
            <a:r>
              <a:rPr lang="ko-KR" altLang="en-US" spc="-260" dirty="0">
                <a:solidFill>
                  <a:srgbClr val="00D695"/>
                </a:solidFill>
              </a:rPr>
              <a:t>기대효과</a:t>
            </a:r>
            <a:endParaRPr spc="-260" dirty="0">
              <a:solidFill>
                <a:srgbClr val="00D695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7">
            <a:extLst>
              <a:ext uri="{FF2B5EF4-FFF2-40B4-BE49-F238E27FC236}">
                <a16:creationId xmlns:a16="http://schemas.microsoft.com/office/drawing/2014/main" id="{7FA4A390-BD1B-B220-1874-B9E94ABA791F}"/>
              </a:ext>
            </a:extLst>
          </p:cNvPr>
          <p:cNvSpPr txBox="1"/>
          <p:nvPr/>
        </p:nvSpPr>
        <p:spPr>
          <a:xfrm>
            <a:off x="381000" y="344882"/>
            <a:ext cx="179882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</a:t>
            </a:r>
            <a:r>
              <a:rPr lang="en-US"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5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기대효과</a:t>
            </a:r>
            <a:endParaRPr lang="ko-KR" altLang="en-US" sz="1400" b="1" spc="5" dirty="0">
              <a:solidFill>
                <a:srgbClr val="00D695"/>
              </a:solidFill>
              <a:latin typeface="나눔스퀘어"/>
              <a:cs typeface="나눔스퀘어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D68C88-5AFE-0BCD-67B8-E4CE183BBC2A}"/>
              </a:ext>
            </a:extLst>
          </p:cNvPr>
          <p:cNvGrpSpPr/>
          <p:nvPr/>
        </p:nvGrpSpPr>
        <p:grpSpPr>
          <a:xfrm>
            <a:off x="609600" y="1830202"/>
            <a:ext cx="3323336" cy="3912544"/>
            <a:chOff x="867664" y="1754057"/>
            <a:chExt cx="3323336" cy="3912544"/>
          </a:xfrm>
        </p:grpSpPr>
        <p:sp>
          <p:nvSpPr>
            <p:cNvPr id="11" name="object 11"/>
            <p:cNvSpPr/>
            <p:nvPr/>
          </p:nvSpPr>
          <p:spPr>
            <a:xfrm>
              <a:off x="1345902" y="1754057"/>
              <a:ext cx="2366860" cy="382148"/>
            </a:xfrm>
            <a:custGeom>
              <a:avLst/>
              <a:gdLst/>
              <a:ahLst/>
              <a:cxnLst/>
              <a:rect l="l" t="t" r="r" b="b"/>
              <a:pathLst>
                <a:path w="1259205" h="368935">
                  <a:moveTo>
                    <a:pt x="1074420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7"/>
                  </a:lnTo>
                  <a:lnTo>
                    <a:pt x="1074420" y="368807"/>
                  </a:lnTo>
                  <a:lnTo>
                    <a:pt x="1123445" y="362221"/>
                  </a:lnTo>
                  <a:lnTo>
                    <a:pt x="1167496" y="343633"/>
                  </a:lnTo>
                  <a:lnTo>
                    <a:pt x="1204817" y="314801"/>
                  </a:lnTo>
                  <a:lnTo>
                    <a:pt x="1233649" y="277480"/>
                  </a:lnTo>
                  <a:lnTo>
                    <a:pt x="1252237" y="233429"/>
                  </a:lnTo>
                  <a:lnTo>
                    <a:pt x="1258823" y="184403"/>
                  </a:lnTo>
                  <a:lnTo>
                    <a:pt x="1252237" y="135378"/>
                  </a:lnTo>
                  <a:lnTo>
                    <a:pt x="1233649" y="91327"/>
                  </a:lnTo>
                  <a:lnTo>
                    <a:pt x="1204817" y="54006"/>
                  </a:lnTo>
                  <a:lnTo>
                    <a:pt x="1167496" y="25174"/>
                  </a:lnTo>
                  <a:lnTo>
                    <a:pt x="1123445" y="6586"/>
                  </a:lnTo>
                  <a:lnTo>
                    <a:pt x="1074420" y="0"/>
                  </a:lnTo>
                  <a:close/>
                </a:path>
              </a:pathLst>
            </a:custGeom>
            <a:solidFill>
              <a:srgbClr val="00D6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601725" y="1821901"/>
              <a:ext cx="1855215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500" b="1" spc="5" dirty="0">
                  <a:solidFill>
                    <a:srgbClr val="FFFFFF"/>
                  </a:solidFill>
                  <a:latin typeface="나눔스퀘어"/>
                  <a:cs typeface="나눔스퀘어"/>
                </a:rPr>
                <a:t>자립성 강화</a:t>
              </a:r>
              <a:endParaRPr lang="ko-KR" altLang="en-US" sz="1500" dirty="0">
                <a:latin typeface="나눔스퀘어"/>
                <a:cs typeface="나눔스퀘어"/>
              </a:endParaRPr>
            </a:p>
          </p:txBody>
        </p:sp>
        <p:pic>
          <p:nvPicPr>
            <p:cNvPr id="5" name="그래픽 4" descr="허들 단색으로 채워진">
              <a:extLst>
                <a:ext uri="{FF2B5EF4-FFF2-40B4-BE49-F238E27FC236}">
                  <a16:creationId xmlns:a16="http://schemas.microsoft.com/office/drawing/2014/main" id="{BA028C6F-5A86-A64B-A5E6-42B01A2C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12581" y="2446520"/>
              <a:ext cx="1833502" cy="183350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8C7CC2-7657-CCE6-48F4-044170366C57}"/>
                </a:ext>
              </a:extLst>
            </p:cNvPr>
            <p:cNvSpPr txBox="1"/>
            <p:nvPr/>
          </p:nvSpPr>
          <p:spPr>
            <a:xfrm>
              <a:off x="867664" y="4462776"/>
              <a:ext cx="3323336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latin typeface="+mn-ea"/>
                  <a:ea typeface="맑은 고딕" panose="020B0503020000020004" pitchFamily="50" charset="-127"/>
                </a:rPr>
                <a:t>디지털 시대에 적극적인 참여 가능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F91958-289A-9A09-087A-E2B15296EEA0}"/>
                </a:ext>
              </a:extLst>
            </p:cNvPr>
            <p:cNvSpPr txBox="1"/>
            <p:nvPr/>
          </p:nvSpPr>
          <p:spPr>
            <a:xfrm>
              <a:off x="936933" y="5055985"/>
              <a:ext cx="3184799" cy="610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rgbClr val="6891FE"/>
                  </a:solidFill>
                  <a:effectLst/>
                  <a:latin typeface="+mn-ea"/>
                  <a:cs typeface="Times New Roman" panose="02020603050405020304" pitchFamily="18" charset="0"/>
                </a:rPr>
                <a:t>스스로 정보 검색 및 서비스 이용</a:t>
              </a:r>
              <a:endParaRPr lang="en-US" altLang="ko-KR" sz="1200" b="1" dirty="0">
                <a:solidFill>
                  <a:srgbClr val="6891FE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cs typeface="Times New Roman" panose="02020603050405020304" pitchFamily="18" charset="0"/>
                </a:rPr>
                <a:t>디지털 기술에 친숙</a:t>
              </a:r>
              <a:endParaRPr lang="en-US" altLang="ko-KR" sz="1200" dirty="0"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6525A2-1397-720E-C834-EA6FE6691E30}"/>
              </a:ext>
            </a:extLst>
          </p:cNvPr>
          <p:cNvGrpSpPr/>
          <p:nvPr/>
        </p:nvGrpSpPr>
        <p:grpSpPr>
          <a:xfrm>
            <a:off x="4376718" y="1830202"/>
            <a:ext cx="3385337" cy="4466542"/>
            <a:chOff x="4663101" y="1754057"/>
            <a:chExt cx="3385337" cy="4466542"/>
          </a:xfrm>
        </p:grpSpPr>
        <p:sp>
          <p:nvSpPr>
            <p:cNvPr id="85" name="object 11">
              <a:extLst>
                <a:ext uri="{FF2B5EF4-FFF2-40B4-BE49-F238E27FC236}">
                  <a16:creationId xmlns:a16="http://schemas.microsoft.com/office/drawing/2014/main" id="{5353659D-8B53-BFF7-08C2-F50F11D64D31}"/>
                </a:ext>
              </a:extLst>
            </p:cNvPr>
            <p:cNvSpPr/>
            <p:nvPr/>
          </p:nvSpPr>
          <p:spPr>
            <a:xfrm>
              <a:off x="5172339" y="1754057"/>
              <a:ext cx="2366860" cy="382148"/>
            </a:xfrm>
            <a:custGeom>
              <a:avLst/>
              <a:gdLst/>
              <a:ahLst/>
              <a:cxnLst/>
              <a:rect l="l" t="t" r="r" b="b"/>
              <a:pathLst>
                <a:path w="1259205" h="368935">
                  <a:moveTo>
                    <a:pt x="1074420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7"/>
                  </a:lnTo>
                  <a:lnTo>
                    <a:pt x="1074420" y="368807"/>
                  </a:lnTo>
                  <a:lnTo>
                    <a:pt x="1123445" y="362221"/>
                  </a:lnTo>
                  <a:lnTo>
                    <a:pt x="1167496" y="343633"/>
                  </a:lnTo>
                  <a:lnTo>
                    <a:pt x="1204817" y="314801"/>
                  </a:lnTo>
                  <a:lnTo>
                    <a:pt x="1233649" y="277480"/>
                  </a:lnTo>
                  <a:lnTo>
                    <a:pt x="1252237" y="233429"/>
                  </a:lnTo>
                  <a:lnTo>
                    <a:pt x="1258823" y="184403"/>
                  </a:lnTo>
                  <a:lnTo>
                    <a:pt x="1252237" y="135378"/>
                  </a:lnTo>
                  <a:lnTo>
                    <a:pt x="1233649" y="91327"/>
                  </a:lnTo>
                  <a:lnTo>
                    <a:pt x="1204817" y="54006"/>
                  </a:lnTo>
                  <a:lnTo>
                    <a:pt x="1167496" y="25174"/>
                  </a:lnTo>
                  <a:lnTo>
                    <a:pt x="1123445" y="6586"/>
                  </a:lnTo>
                  <a:lnTo>
                    <a:pt x="1074420" y="0"/>
                  </a:lnTo>
                  <a:close/>
                </a:path>
              </a:pathLst>
            </a:custGeom>
            <a:solidFill>
              <a:srgbClr val="00D6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9" name="object 12">
              <a:extLst>
                <a:ext uri="{FF2B5EF4-FFF2-40B4-BE49-F238E27FC236}">
                  <a16:creationId xmlns:a16="http://schemas.microsoft.com/office/drawing/2014/main" id="{458A2B61-6A8D-A9EB-FDED-70D8D4EC74C0}"/>
                </a:ext>
              </a:extLst>
            </p:cNvPr>
            <p:cNvSpPr txBox="1"/>
            <p:nvPr/>
          </p:nvSpPr>
          <p:spPr>
            <a:xfrm>
              <a:off x="5202390" y="1823303"/>
              <a:ext cx="2306758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500" b="1" spc="5" dirty="0">
                  <a:solidFill>
                    <a:srgbClr val="FFFFFF"/>
                  </a:solidFill>
                  <a:latin typeface="나눔스퀘어"/>
                  <a:cs typeface="나눔스퀘어"/>
                </a:rPr>
                <a:t>감정적 안정과 위로 제공</a:t>
              </a:r>
              <a:endParaRPr lang="ko-KR" altLang="en-US" sz="1500" dirty="0">
                <a:latin typeface="나눔스퀘어"/>
                <a:cs typeface="나눔스퀘어"/>
              </a:endParaRPr>
            </a:p>
          </p:txBody>
        </p:sp>
        <p:pic>
          <p:nvPicPr>
            <p:cNvPr id="7" name="그래픽 6" descr="비둘기 단색으로 채워진">
              <a:extLst>
                <a:ext uri="{FF2B5EF4-FFF2-40B4-BE49-F238E27FC236}">
                  <a16:creationId xmlns:a16="http://schemas.microsoft.com/office/drawing/2014/main" id="{B6F768D9-FF2C-496F-9F5D-3B1D9342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1369" y="2448871"/>
              <a:ext cx="1828800" cy="1828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1FFCD5-D178-A08F-659B-D29AE06D06C3}"/>
                </a:ext>
              </a:extLst>
            </p:cNvPr>
            <p:cNvSpPr txBox="1"/>
            <p:nvPr/>
          </p:nvSpPr>
          <p:spPr>
            <a:xfrm>
              <a:off x="4694101" y="4462776"/>
              <a:ext cx="3323336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latin typeface="+mn-ea"/>
                  <a:ea typeface="맑은 고딕" panose="020B0503020000020004" pitchFamily="50" charset="-127"/>
                </a:rPr>
                <a:t>조합가능한 </a:t>
              </a:r>
              <a:r>
                <a:rPr lang="en-US" altLang="ko-KR" sz="1600" b="1" dirty="0">
                  <a:latin typeface="+mn-ea"/>
                  <a:ea typeface="맑은 고딕" panose="020B0503020000020004" pitchFamily="50" charset="-127"/>
                </a:rPr>
                <a:t>AI </a:t>
              </a:r>
              <a:r>
                <a:rPr lang="ko-KR" altLang="en-US" sz="1600" b="1" dirty="0">
                  <a:latin typeface="+mn-ea"/>
                  <a:ea typeface="맑은 고딕" panose="020B0503020000020004" pitchFamily="50" charset="-127"/>
                </a:rPr>
                <a:t>성격 </a:t>
              </a:r>
              <a:endParaRPr lang="en-US" altLang="ko-KR" sz="1600" b="1" dirty="0">
                <a:latin typeface="+mn-ea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314898-5C73-6BF9-F24E-3D834B4BD579}"/>
                </a:ext>
              </a:extLst>
            </p:cNvPr>
            <p:cNvSpPr txBox="1"/>
            <p:nvPr/>
          </p:nvSpPr>
          <p:spPr>
            <a:xfrm>
              <a:off x="4663101" y="5055985"/>
              <a:ext cx="3385337" cy="1164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cs typeface="Times New Roman" panose="02020603050405020304" pitchFamily="18" charset="0"/>
                </a:rPr>
                <a:t>원하는 성격에 따른 개인화된 대화를 제공하여 노인들의 감정을 </a:t>
              </a:r>
              <a:r>
                <a:rPr lang="ko-KR" altLang="en-US" sz="1200" b="1" dirty="0">
                  <a:solidFill>
                    <a:srgbClr val="6891FE"/>
                  </a:solidFill>
                  <a:latin typeface="+mn-ea"/>
                  <a:cs typeface="Times New Roman" panose="02020603050405020304" pitchFamily="18" charset="0"/>
                </a:rPr>
                <a:t>공감</a:t>
              </a:r>
              <a:r>
                <a:rPr lang="ko-KR" altLang="en-US" sz="1200" dirty="0">
                  <a:latin typeface="+mn-ea"/>
                  <a:cs typeface="Times New Roman" panose="02020603050405020304" pitchFamily="18" charset="0"/>
                </a:rPr>
                <a:t>하고 </a:t>
              </a:r>
              <a:r>
                <a:rPr lang="ko-KR" altLang="en-US" sz="1200" b="1" dirty="0">
                  <a:solidFill>
                    <a:srgbClr val="6891FE"/>
                  </a:solidFill>
                  <a:latin typeface="+mn-ea"/>
                  <a:cs typeface="Times New Roman" panose="02020603050405020304" pitchFamily="18" charset="0"/>
                </a:rPr>
                <a:t>이해</a:t>
              </a:r>
              <a:endParaRPr lang="en-US" altLang="ko-KR" sz="1200" b="1" dirty="0">
                <a:solidFill>
                  <a:srgbClr val="6891FE"/>
                </a:solidFill>
                <a:latin typeface="+mn-ea"/>
                <a:cs typeface="Times New Roman" panose="02020603050405020304" pitchFamily="18" charset="0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cs typeface="Times New Roman" panose="02020603050405020304" pitchFamily="18" charset="0"/>
                </a:rPr>
                <a:t>노인들의 마음을 털어놓는 창구 역할</a:t>
              </a:r>
              <a:endParaRPr lang="en-US" altLang="ko-KR" sz="1200" dirty="0">
                <a:latin typeface="+mn-ea"/>
                <a:cs typeface="Times New Roman" panose="02020603050405020304" pitchFamily="18" charset="0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cs typeface="Times New Roman" panose="02020603050405020304" pitchFamily="18" charset="0"/>
                </a:rPr>
                <a:t>일상적인 대화를 통해 </a:t>
              </a:r>
              <a:r>
                <a:rPr lang="ko-KR" altLang="en-US" sz="1200" b="1" dirty="0">
                  <a:solidFill>
                    <a:srgbClr val="6891FE"/>
                  </a:solidFill>
                  <a:latin typeface="+mn-ea"/>
                  <a:cs typeface="Times New Roman" panose="02020603050405020304" pitchFamily="18" charset="0"/>
                </a:rPr>
                <a:t>즐거움과 위로 얻음</a:t>
              </a:r>
              <a:endParaRPr lang="en-US" altLang="ko-KR" sz="1200" b="1" dirty="0">
                <a:solidFill>
                  <a:srgbClr val="6891FE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1F15443-46E5-B369-5599-00874CA2E5D4}"/>
              </a:ext>
            </a:extLst>
          </p:cNvPr>
          <p:cNvGrpSpPr/>
          <p:nvPr/>
        </p:nvGrpSpPr>
        <p:grpSpPr>
          <a:xfrm>
            <a:off x="8205837" y="1828800"/>
            <a:ext cx="3385337" cy="4190945"/>
            <a:chOff x="8463901" y="1752655"/>
            <a:chExt cx="3385337" cy="4190945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8EA0DE41-F4CC-6AD4-E16F-83337AA344F4}"/>
                </a:ext>
              </a:extLst>
            </p:cNvPr>
            <p:cNvSpPr/>
            <p:nvPr/>
          </p:nvSpPr>
          <p:spPr>
            <a:xfrm>
              <a:off x="8973139" y="1752655"/>
              <a:ext cx="2366860" cy="382148"/>
            </a:xfrm>
            <a:custGeom>
              <a:avLst/>
              <a:gdLst/>
              <a:ahLst/>
              <a:cxnLst/>
              <a:rect l="l" t="t" r="r" b="b"/>
              <a:pathLst>
                <a:path w="1259205" h="368935">
                  <a:moveTo>
                    <a:pt x="1074420" y="0"/>
                  </a:moveTo>
                  <a:lnTo>
                    <a:pt x="184403" y="0"/>
                  </a:ln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7"/>
                  </a:lnTo>
                  <a:lnTo>
                    <a:pt x="1074420" y="368807"/>
                  </a:lnTo>
                  <a:lnTo>
                    <a:pt x="1123445" y="362221"/>
                  </a:lnTo>
                  <a:lnTo>
                    <a:pt x="1167496" y="343633"/>
                  </a:lnTo>
                  <a:lnTo>
                    <a:pt x="1204817" y="314801"/>
                  </a:lnTo>
                  <a:lnTo>
                    <a:pt x="1233649" y="277480"/>
                  </a:lnTo>
                  <a:lnTo>
                    <a:pt x="1252237" y="233429"/>
                  </a:lnTo>
                  <a:lnTo>
                    <a:pt x="1258823" y="184403"/>
                  </a:lnTo>
                  <a:lnTo>
                    <a:pt x="1252237" y="135378"/>
                  </a:lnTo>
                  <a:lnTo>
                    <a:pt x="1233649" y="91327"/>
                  </a:lnTo>
                  <a:lnTo>
                    <a:pt x="1204817" y="54006"/>
                  </a:lnTo>
                  <a:lnTo>
                    <a:pt x="1167496" y="25174"/>
                  </a:lnTo>
                  <a:lnTo>
                    <a:pt x="1123445" y="6586"/>
                  </a:lnTo>
                  <a:lnTo>
                    <a:pt x="1074420" y="0"/>
                  </a:lnTo>
                  <a:close/>
                </a:path>
              </a:pathLst>
            </a:custGeom>
            <a:solidFill>
              <a:srgbClr val="00D6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9F3820D4-5990-4821-CFB3-E2BDF93F0701}"/>
                </a:ext>
              </a:extLst>
            </p:cNvPr>
            <p:cNvSpPr txBox="1"/>
            <p:nvPr/>
          </p:nvSpPr>
          <p:spPr>
            <a:xfrm>
              <a:off x="9003190" y="1821901"/>
              <a:ext cx="2306758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1500" b="1" spc="5" dirty="0">
                  <a:solidFill>
                    <a:srgbClr val="FFFFFF"/>
                  </a:solidFill>
                  <a:latin typeface="나눔스퀘어"/>
                  <a:cs typeface="나눔스퀘어"/>
                </a:rPr>
                <a:t>대상 확대</a:t>
              </a:r>
              <a:endParaRPr lang="ko-KR" altLang="en-US" sz="1500" dirty="0">
                <a:latin typeface="나눔스퀘어"/>
                <a:cs typeface="나눔스퀘어"/>
              </a:endParaRPr>
            </a:p>
          </p:txBody>
        </p:sp>
        <p:pic>
          <p:nvPicPr>
            <p:cNvPr id="13" name="그래픽 12" descr="핀치 확대 단색으로 채워진">
              <a:extLst>
                <a:ext uri="{FF2B5EF4-FFF2-40B4-BE49-F238E27FC236}">
                  <a16:creationId xmlns:a16="http://schemas.microsoft.com/office/drawing/2014/main" id="{C00930D2-5F25-F915-F9B3-7C0FE067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94569" y="2601271"/>
              <a:ext cx="1524000" cy="1524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CD5817-A0E0-35D0-FF9D-2B68DA9B30FC}"/>
                </a:ext>
              </a:extLst>
            </p:cNvPr>
            <p:cNvSpPr txBox="1"/>
            <p:nvPr/>
          </p:nvSpPr>
          <p:spPr>
            <a:xfrm>
              <a:off x="8494901" y="4462776"/>
              <a:ext cx="3323336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latin typeface="+mn-ea"/>
                  <a:ea typeface="맑은 고딕" panose="020B0503020000020004" pitchFamily="50" charset="-127"/>
                </a:rPr>
                <a:t>사용자 맞춤 서비스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13C7CD-F721-EC37-38CF-D355DC95160F}"/>
                </a:ext>
              </a:extLst>
            </p:cNvPr>
            <p:cNvSpPr txBox="1"/>
            <p:nvPr/>
          </p:nvSpPr>
          <p:spPr>
            <a:xfrm>
              <a:off x="8463901" y="5055985"/>
              <a:ext cx="3385337" cy="887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cs typeface="Times New Roman" panose="02020603050405020304" pitchFamily="18" charset="0"/>
                </a:rPr>
                <a:t>노인 뿐 아니라 </a:t>
              </a:r>
              <a:r>
                <a:rPr lang="ko-KR" altLang="en-US" sz="1200" b="1" dirty="0">
                  <a:solidFill>
                    <a:srgbClr val="6891FE"/>
                  </a:solidFill>
                  <a:latin typeface="+mn-ea"/>
                  <a:cs typeface="Times New Roman" panose="02020603050405020304" pitchFamily="18" charset="0"/>
                </a:rPr>
                <a:t>의사소통에 문제 겪는 </a:t>
              </a:r>
              <a:endParaRPr lang="en-US" altLang="ko-KR" sz="1200" b="1" dirty="0">
                <a:solidFill>
                  <a:srgbClr val="6891FE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6891FE"/>
                  </a:solidFill>
                  <a:latin typeface="+mn-ea"/>
                  <a:cs typeface="Times New Roman" panose="02020603050405020304" pitchFamily="18" charset="0"/>
                </a:rPr>
                <a:t>   청년층도 이용 가능</a:t>
              </a:r>
              <a:endParaRPr lang="en-US" altLang="ko-KR" sz="1200" b="1" dirty="0">
                <a:solidFill>
                  <a:srgbClr val="6891FE"/>
                </a:solidFill>
                <a:latin typeface="+mn-ea"/>
                <a:cs typeface="Times New Roman" panose="02020603050405020304" pitchFamily="18" charset="0"/>
              </a:endParaRPr>
            </a:p>
            <a:p>
              <a:pPr marL="171450" indent="-1714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cs typeface="Times New Roman" panose="02020603050405020304" pitchFamily="18" charset="0"/>
                </a:rPr>
                <a:t>디지털 </a:t>
              </a:r>
              <a:r>
                <a:rPr lang="ko-KR" altLang="en-US" sz="1200" b="1" dirty="0">
                  <a:solidFill>
                    <a:srgbClr val="6891FE"/>
                  </a:solidFill>
                  <a:latin typeface="+mn-ea"/>
                  <a:cs typeface="Times New Roman" panose="02020603050405020304" pitchFamily="18" charset="0"/>
                </a:rPr>
                <a:t>역량을 강화</a:t>
              </a:r>
              <a:r>
                <a:rPr lang="ko-KR" altLang="en-US" sz="1200" dirty="0">
                  <a:latin typeface="+mn-ea"/>
                  <a:cs typeface="Times New Roman" panose="02020603050405020304" pitchFamily="18" charset="0"/>
                </a:rPr>
                <a:t>하고 </a:t>
              </a:r>
              <a:r>
                <a:rPr lang="ko-KR" altLang="en-US" sz="1200" b="1" dirty="0">
                  <a:solidFill>
                    <a:srgbClr val="6891FE"/>
                  </a:solidFill>
                  <a:latin typeface="+mn-ea"/>
                  <a:cs typeface="Times New Roman" panose="02020603050405020304" pitchFamily="18" charset="0"/>
                </a:rPr>
                <a:t>소통 능력 향상</a:t>
              </a:r>
              <a:endParaRPr lang="en-US" altLang="ko-KR" sz="1200" b="1" dirty="0">
                <a:solidFill>
                  <a:srgbClr val="6891FE"/>
                </a:solidFill>
                <a:effectLst/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B889AB2-0314-4343-CA89-0612593ACAA6}"/>
              </a:ext>
            </a:extLst>
          </p:cNvPr>
          <p:cNvSpPr txBox="1">
            <a:spLocks/>
          </p:cNvSpPr>
          <p:nvPr/>
        </p:nvSpPr>
        <p:spPr>
          <a:xfrm>
            <a:off x="9220200" y="152400"/>
            <a:ext cx="28041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13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206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04045" y="3465563"/>
            <a:ext cx="1686306" cy="9301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25000"/>
              </a:lnSpc>
              <a:spcBef>
                <a:spcPts val="105"/>
              </a:spcBef>
            </a:pPr>
            <a:r>
              <a:rPr lang="ko-KR" altLang="en-US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주제 선정 배경 </a:t>
            </a:r>
            <a:endParaRPr lang="en-US" altLang="ko-KR" sz="1600" b="1" spc="5" dirty="0">
              <a:solidFill>
                <a:srgbClr val="00D695"/>
              </a:solidFill>
              <a:latin typeface="나눔스퀘어"/>
              <a:cs typeface="나눔스퀘어"/>
            </a:endParaRPr>
          </a:p>
          <a:p>
            <a:pPr marL="12700" algn="ctr">
              <a:lnSpc>
                <a:spcPct val="125000"/>
              </a:lnSpc>
              <a:spcBef>
                <a:spcPts val="105"/>
              </a:spcBef>
            </a:pPr>
            <a:r>
              <a:rPr lang="en-US" altLang="ko-KR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&amp;</a:t>
            </a:r>
            <a:r>
              <a:rPr lang="ko-KR" altLang="en-US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endParaRPr lang="en-US" altLang="ko-KR" sz="1600" b="1" spc="5" dirty="0">
              <a:solidFill>
                <a:srgbClr val="00D695"/>
              </a:solidFill>
              <a:latin typeface="나눔스퀘어"/>
              <a:cs typeface="나눔스퀘어"/>
            </a:endParaRPr>
          </a:p>
          <a:p>
            <a:pPr marL="12700" algn="ctr">
              <a:lnSpc>
                <a:spcPct val="125000"/>
              </a:lnSpc>
              <a:spcBef>
                <a:spcPts val="105"/>
              </a:spcBef>
            </a:pPr>
            <a:r>
              <a:rPr lang="ko-KR" altLang="en-US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필요성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17147" y="3485982"/>
            <a:ext cx="160019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아이디어 소개</a:t>
            </a:r>
            <a:br>
              <a:rPr lang="en-US" altLang="ko-KR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</a:br>
            <a:r>
              <a:rPr lang="en-US" altLang="ko-KR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(</a:t>
            </a:r>
            <a:r>
              <a:rPr lang="ko-KR" altLang="en-US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결과물</a:t>
            </a:r>
            <a:r>
              <a:rPr lang="en-US" altLang="ko-KR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68393" y="3497465"/>
            <a:ext cx="1600199" cy="298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345" marR="5080" indent="-81280" algn="ctr">
              <a:lnSpc>
                <a:spcPct val="125000"/>
              </a:lnSpc>
              <a:spcBef>
                <a:spcPts val="105"/>
              </a:spcBef>
            </a:pPr>
            <a:r>
              <a:rPr lang="ko-KR" altLang="en-US" sz="1600" b="1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600" b="1" dirty="0" err="1">
                <a:solidFill>
                  <a:srgbClr val="00D695"/>
                </a:solidFill>
                <a:latin typeface="나눔스퀘어"/>
                <a:cs typeface="나눔스퀘어"/>
              </a:rPr>
              <a:t>차별점</a:t>
            </a:r>
            <a:endParaRPr sz="1600" b="1" dirty="0">
              <a:solidFill>
                <a:srgbClr val="00D695"/>
              </a:solidFill>
              <a:latin typeface="나눔스퀘어"/>
              <a:cs typeface="나눔스퀘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92793" y="3497145"/>
            <a:ext cx="11562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기대 효과</a:t>
            </a:r>
          </a:p>
        </p:txBody>
      </p:sp>
      <p:pic>
        <p:nvPicPr>
          <p:cNvPr id="14" name="object 14"/>
          <p:cNvPicPr/>
          <p:nvPr/>
        </p:nvPicPr>
        <p:blipFill rotWithShape="1">
          <a:blip r:embed="rId2" cstate="print"/>
          <a:srcRect t="1" r="17393" b="783"/>
          <a:stretch/>
        </p:blipFill>
        <p:spPr>
          <a:xfrm>
            <a:off x="1395095" y="3048000"/>
            <a:ext cx="9401811" cy="32401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391400" y="3497145"/>
            <a:ext cx="160019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6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최종 결과물 형태</a:t>
            </a:r>
            <a:endParaRPr sz="1600" dirty="0">
              <a:solidFill>
                <a:srgbClr val="00D695"/>
              </a:solidFill>
              <a:latin typeface="나눔스퀘어"/>
              <a:cs typeface="나눔스퀘어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7D83D-5ED9-101C-37E4-84982D55B157}"/>
              </a:ext>
            </a:extLst>
          </p:cNvPr>
          <p:cNvSpPr txBox="1"/>
          <p:nvPr/>
        </p:nvSpPr>
        <p:spPr>
          <a:xfrm>
            <a:off x="914400" y="1066800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/>
              <a:t>목차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B221643-208F-09E1-EECB-1BF37CB683C9}"/>
              </a:ext>
            </a:extLst>
          </p:cNvPr>
          <p:cNvCxnSpPr>
            <a:cxnSpLocks/>
          </p:cNvCxnSpPr>
          <p:nvPr/>
        </p:nvCxnSpPr>
        <p:spPr>
          <a:xfrm>
            <a:off x="1066800" y="914400"/>
            <a:ext cx="457200" cy="0"/>
          </a:xfrm>
          <a:prstGeom prst="line">
            <a:avLst/>
          </a:prstGeom>
          <a:ln w="38100">
            <a:solidFill>
              <a:srgbClr val="00D6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C2EE8C4C-A373-FEC1-12FB-436443423A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152400"/>
            <a:ext cx="2804160" cy="215444"/>
          </a:xfrm>
        </p:spPr>
        <p:txBody>
          <a:bodyPr/>
          <a:lstStyle/>
          <a:p>
            <a:r>
              <a:rPr lang="en-US" altLang="ko-KR" sz="1400" dirty="0">
                <a:latin typeface="+mj-ea"/>
                <a:ea typeface="+mj-ea"/>
              </a:rPr>
              <a:t>1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7661" y="1447800"/>
            <a:ext cx="1927352" cy="456535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254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200"/>
              </a:spcBef>
            </a:pPr>
            <a:r>
              <a:rPr lang="ko-KR" altLang="en-US" spc="-260" dirty="0">
                <a:solidFill>
                  <a:srgbClr val="00D695"/>
                </a:solidFill>
              </a:rPr>
              <a:t>고령화 사회</a:t>
            </a:r>
            <a:endParaRPr spc="-265" dirty="0">
              <a:solidFill>
                <a:srgbClr val="00D695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2014" y="907796"/>
            <a:ext cx="5489931" cy="10081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95"/>
              </a:spcBef>
            </a:pPr>
            <a:r>
              <a:rPr lang="ko-KR" altLang="en-US" sz="2800" b="1" dirty="0">
                <a:latin typeface="맑은 고딕"/>
                <a:cs typeface="맑은 고딕"/>
              </a:rPr>
              <a:t>         노인 인구의 지속적인 </a:t>
            </a:r>
            <a:endParaRPr lang="en-US" altLang="ko-KR" sz="2800" b="1" dirty="0">
              <a:latin typeface="맑은 고딕"/>
              <a:cs typeface="맑은 고딕"/>
            </a:endParaRPr>
          </a:p>
          <a:p>
            <a:pPr marL="12700">
              <a:lnSpc>
                <a:spcPct val="120000"/>
              </a:lnSpc>
              <a:spcBef>
                <a:spcPts val="95"/>
              </a:spcBef>
            </a:pPr>
            <a:r>
              <a:rPr lang="ko-KR" altLang="en-US" sz="2800" b="1" dirty="0">
                <a:latin typeface="맑은 고딕"/>
                <a:cs typeface="맑은 고딕"/>
              </a:rPr>
              <a:t> 증가로 마주하게 된</a:t>
            </a:r>
            <a:endParaRPr sz="2800" b="1" dirty="0">
              <a:latin typeface="맑은 고딕"/>
              <a:cs typeface="맑은 고딕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93035" y="6441186"/>
            <a:ext cx="6168770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출처</a:t>
            </a:r>
            <a:r>
              <a:rPr sz="900" spc="-15" dirty="0">
                <a:solidFill>
                  <a:srgbClr val="A6A6A6"/>
                </a:solidFill>
                <a:latin typeface="나눔스퀘어"/>
                <a:cs typeface="나눔스퀘어"/>
              </a:rPr>
              <a:t> </a:t>
            </a:r>
            <a:r>
              <a:rPr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:</a:t>
            </a:r>
            <a:r>
              <a:rPr sz="900" spc="-10" dirty="0">
                <a:solidFill>
                  <a:srgbClr val="A6A6A6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한국보건사회연구원 </a:t>
            </a:r>
            <a:r>
              <a:rPr lang="en-US" altLang="ko-KR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- </a:t>
            </a:r>
            <a:r>
              <a:rPr lang="ko-KR" altLang="en-US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고령화사회의 사회경제적 문제와 정책방안</a:t>
            </a:r>
            <a:r>
              <a:rPr lang="en-US" altLang="ko-KR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: OECD </a:t>
            </a:r>
            <a:r>
              <a:rPr lang="ko-KR" altLang="en-US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국가의 경험을 중심으로</a:t>
            </a:r>
            <a:endParaRPr sz="900" dirty="0">
              <a:latin typeface="나눔스퀘어"/>
              <a:cs typeface="나눔스퀘어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7">
            <a:extLst>
              <a:ext uri="{FF2B5EF4-FFF2-40B4-BE49-F238E27FC236}">
                <a16:creationId xmlns:a16="http://schemas.microsoft.com/office/drawing/2014/main" id="{0395E602-C284-A72B-AB42-B66E471823EE}"/>
              </a:ext>
            </a:extLst>
          </p:cNvPr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01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주제 선정 배경 및 필요성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graphicFrame>
        <p:nvGraphicFramePr>
          <p:cNvPr id="86" name="차트 85">
            <a:extLst>
              <a:ext uri="{FF2B5EF4-FFF2-40B4-BE49-F238E27FC236}">
                <a16:creationId xmlns:a16="http://schemas.microsoft.com/office/drawing/2014/main" id="{AB00D9B4-346B-BC6F-F773-BE1812387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518502"/>
              </p:ext>
            </p:extLst>
          </p:nvPr>
        </p:nvGraphicFramePr>
        <p:xfrm>
          <a:off x="1537728" y="3029541"/>
          <a:ext cx="3925025" cy="2578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7" name="차트 86">
            <a:extLst>
              <a:ext uri="{FF2B5EF4-FFF2-40B4-BE49-F238E27FC236}">
                <a16:creationId xmlns:a16="http://schemas.microsoft.com/office/drawing/2014/main" id="{0DB18E36-AEEC-53B2-8EFF-33F73B633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726338"/>
              </p:ext>
            </p:extLst>
          </p:nvPr>
        </p:nvGraphicFramePr>
        <p:xfrm>
          <a:off x="6372968" y="3164554"/>
          <a:ext cx="4264089" cy="2968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83D859-3E46-46D1-E997-730AB5137EEC}"/>
              </a:ext>
            </a:extLst>
          </p:cNvPr>
          <p:cNvSpPr txBox="1"/>
          <p:nvPr/>
        </p:nvSpPr>
        <p:spPr>
          <a:xfrm>
            <a:off x="1739686" y="2438400"/>
            <a:ext cx="3480739" cy="338554"/>
          </a:xfrm>
          <a:prstGeom prst="rect">
            <a:avLst/>
          </a:prstGeom>
          <a:solidFill>
            <a:srgbClr val="00D597">
              <a:alpha val="2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OECD</a:t>
            </a:r>
            <a:r>
              <a:rPr lang="en-US" altLang="ko-KR" sz="1600" b="1" baseline="0" dirty="0"/>
              <a:t> </a:t>
            </a:r>
            <a:r>
              <a:rPr lang="ko-KR" altLang="en-US" sz="1600" b="1" baseline="0" dirty="0"/>
              <a:t>국가의 </a:t>
            </a:r>
            <a:r>
              <a:rPr lang="ko-KR" altLang="en-US" sz="1600" b="1" dirty="0"/>
              <a:t>노인인구 비중</a:t>
            </a:r>
            <a:r>
              <a:rPr lang="en-US" altLang="ko-KR" sz="1600" b="1" dirty="0"/>
              <a:t>(%)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6AF67-EBF9-45B6-D4E1-A6E7E9B010DF}"/>
              </a:ext>
            </a:extLst>
          </p:cNvPr>
          <p:cNvSpPr txBox="1"/>
          <p:nvPr/>
        </p:nvSpPr>
        <p:spPr>
          <a:xfrm>
            <a:off x="6881918" y="2438400"/>
            <a:ext cx="3480739" cy="338554"/>
          </a:xfrm>
          <a:prstGeom prst="rect">
            <a:avLst/>
          </a:prstGeom>
          <a:solidFill>
            <a:srgbClr val="00D597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대한민국 노인인구 비중</a:t>
            </a:r>
            <a:r>
              <a:rPr lang="en-US" altLang="ko-KR" sz="1600" b="1" dirty="0"/>
              <a:t>(%)</a:t>
            </a:r>
          </a:p>
        </p:txBody>
      </p:sp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9D842F77-ACB6-72A5-D112-20D3EEC6FF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152400"/>
            <a:ext cx="2804160" cy="215444"/>
          </a:xfrm>
        </p:spPr>
        <p:txBody>
          <a:bodyPr/>
          <a:lstStyle/>
          <a:p>
            <a:r>
              <a:rPr lang="en-US" altLang="ko-KR" sz="1400" dirty="0">
                <a:latin typeface="+mj-ea"/>
                <a:ea typeface="+mj-ea"/>
              </a:rPr>
              <a:t>2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812780" y="2468544"/>
            <a:ext cx="6599075" cy="1341456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endParaRPr lang="en-US" sz="1600" b="1" dirty="0">
              <a:latin typeface="나눔스퀘어"/>
              <a:cs typeface="나눔스퀘어"/>
            </a:endParaRPr>
          </a:p>
          <a:p>
            <a:pPr marL="12700">
              <a:lnSpc>
                <a:spcPct val="125000"/>
              </a:lnSpc>
              <a:spcBef>
                <a:spcPts val="409"/>
              </a:spcBef>
            </a:pPr>
            <a:r>
              <a:rPr lang="ko-KR" altLang="en-US" sz="1400" spc="-5" dirty="0">
                <a:latin typeface="나눔스퀘어"/>
                <a:cs typeface="나눔스퀘어"/>
              </a:rPr>
              <a:t>가족 구성원과의 </a:t>
            </a:r>
            <a:r>
              <a:rPr lang="ko-KR" altLang="en-US" sz="1400" b="1" spc="-5" dirty="0">
                <a:solidFill>
                  <a:srgbClr val="0DBC85"/>
                </a:solidFill>
                <a:latin typeface="나눔스퀘어"/>
                <a:cs typeface="나눔스퀘어"/>
              </a:rPr>
              <a:t>대화와 소통</a:t>
            </a:r>
            <a:r>
              <a:rPr lang="ko-KR" altLang="en-US" sz="1400" spc="-5" dirty="0">
                <a:latin typeface="나눔스퀘어"/>
                <a:cs typeface="나눔스퀘어"/>
              </a:rPr>
              <a:t>을 통해 사회적 연결성과 정서적 지지를 느끼지만</a:t>
            </a:r>
            <a:endParaRPr lang="en-US" altLang="ko-KR" sz="1400" spc="-5" dirty="0">
              <a:latin typeface="나눔스퀘어"/>
              <a:cs typeface="나눔스퀘어"/>
            </a:endParaRPr>
          </a:p>
          <a:p>
            <a:pPr marL="12700">
              <a:lnSpc>
                <a:spcPct val="125000"/>
              </a:lnSpc>
              <a:spcBef>
                <a:spcPts val="409"/>
              </a:spcBef>
            </a:pPr>
            <a:r>
              <a:rPr lang="ko-KR" altLang="en-US" sz="1400" spc="-5" dirty="0">
                <a:latin typeface="나눔스퀘어"/>
                <a:cs typeface="나눔스퀘어"/>
              </a:rPr>
              <a:t>가족 구성원들의 </a:t>
            </a:r>
            <a:r>
              <a:rPr lang="ko-KR" altLang="en-US" sz="1400" b="1" spc="-5" dirty="0">
                <a:solidFill>
                  <a:srgbClr val="0DBC85"/>
                </a:solidFill>
                <a:latin typeface="나눔스퀘어"/>
                <a:cs typeface="나눔스퀘어"/>
              </a:rPr>
              <a:t>바쁜 일상과 거리로 인해 외로움과 사회적 고립</a:t>
            </a:r>
            <a:r>
              <a:rPr lang="ko-KR" altLang="en-US" sz="1400" spc="-5" dirty="0">
                <a:latin typeface="나눔스퀘어"/>
                <a:cs typeface="나눔스퀘어"/>
              </a:rPr>
              <a:t>을 경험</a:t>
            </a:r>
            <a:endParaRPr lang="en-US" altLang="ko-KR" sz="1400" spc="-5" dirty="0">
              <a:latin typeface="나눔스퀘어"/>
              <a:cs typeface="나눔스퀘어"/>
            </a:endParaRPr>
          </a:p>
          <a:p>
            <a:pPr marL="12700">
              <a:lnSpc>
                <a:spcPct val="125000"/>
              </a:lnSpc>
              <a:spcBef>
                <a:spcPts val="409"/>
              </a:spcBef>
            </a:pPr>
            <a:endParaRPr lang="en-US" altLang="ko-KR" sz="300" spc="-5" dirty="0">
              <a:latin typeface="나눔스퀘어"/>
              <a:cs typeface="나눔스퀘어"/>
            </a:endParaRPr>
          </a:p>
          <a:p>
            <a:pPr marL="12700">
              <a:lnSpc>
                <a:spcPct val="125000"/>
              </a:lnSpc>
              <a:spcBef>
                <a:spcPts val="409"/>
              </a:spcBef>
            </a:pPr>
            <a:r>
              <a:rPr lang="ko-KR" altLang="en-US" sz="1400" b="1" spc="-5" dirty="0">
                <a:solidFill>
                  <a:srgbClr val="0DBC85"/>
                </a:solidFill>
                <a:latin typeface="나눔스퀘어"/>
                <a:cs typeface="나눔스퀘어"/>
              </a:rPr>
              <a:t>디지털 기술 활용의 미숙함으로 </a:t>
            </a:r>
            <a:r>
              <a:rPr lang="ko-KR" altLang="en-US" sz="1400" spc="-5" dirty="0">
                <a:latin typeface="나눔스퀘어"/>
                <a:cs typeface="나눔스퀘어"/>
              </a:rPr>
              <a:t>의사소통 및 교류의 어려움을 경험</a:t>
            </a:r>
            <a:endParaRPr lang="en-US" altLang="ko-KR" sz="1400" spc="-5" dirty="0">
              <a:latin typeface="나눔스퀘어"/>
              <a:cs typeface="나눔스퀘어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200" y="2644356"/>
            <a:ext cx="895985" cy="1132840"/>
          </a:xfrm>
          <a:custGeom>
            <a:avLst/>
            <a:gdLst/>
            <a:ahLst/>
            <a:cxnLst/>
            <a:rect l="l" t="t" r="r" b="b"/>
            <a:pathLst>
              <a:path w="895985" h="1132839">
                <a:moveTo>
                  <a:pt x="895438" y="785469"/>
                </a:moveTo>
                <a:lnTo>
                  <a:pt x="892124" y="736574"/>
                </a:lnTo>
                <a:lnTo>
                  <a:pt x="882484" y="689610"/>
                </a:lnTo>
                <a:lnTo>
                  <a:pt x="866940" y="645007"/>
                </a:lnTo>
                <a:lnTo>
                  <a:pt x="845921" y="603224"/>
                </a:lnTo>
                <a:lnTo>
                  <a:pt x="819886" y="564692"/>
                </a:lnTo>
                <a:lnTo>
                  <a:pt x="789266" y="529856"/>
                </a:lnTo>
                <a:lnTo>
                  <a:pt x="754494" y="499160"/>
                </a:lnTo>
                <a:lnTo>
                  <a:pt x="716000" y="473062"/>
                </a:lnTo>
                <a:lnTo>
                  <a:pt x="674230" y="451980"/>
                </a:lnTo>
                <a:lnTo>
                  <a:pt x="629602" y="436372"/>
                </a:lnTo>
                <a:lnTo>
                  <a:pt x="582587" y="426694"/>
                </a:lnTo>
                <a:lnTo>
                  <a:pt x="533590" y="423354"/>
                </a:lnTo>
                <a:lnTo>
                  <a:pt x="531647" y="423354"/>
                </a:lnTo>
                <a:lnTo>
                  <a:pt x="547179" y="414934"/>
                </a:lnTo>
                <a:lnTo>
                  <a:pt x="580796" y="387235"/>
                </a:lnTo>
                <a:lnTo>
                  <a:pt x="608545" y="353631"/>
                </a:lnTo>
                <a:lnTo>
                  <a:pt x="629526" y="315048"/>
                </a:lnTo>
                <a:lnTo>
                  <a:pt x="642785" y="272376"/>
                </a:lnTo>
                <a:lnTo>
                  <a:pt x="647407" y="226517"/>
                </a:lnTo>
                <a:lnTo>
                  <a:pt x="642785" y="180848"/>
                </a:lnTo>
                <a:lnTo>
                  <a:pt x="629526" y="138328"/>
                </a:lnTo>
                <a:lnTo>
                  <a:pt x="608545" y="99847"/>
                </a:lnTo>
                <a:lnTo>
                  <a:pt x="580796" y="66332"/>
                </a:lnTo>
                <a:lnTo>
                  <a:pt x="547179" y="38671"/>
                </a:lnTo>
                <a:lnTo>
                  <a:pt x="508622" y="17792"/>
                </a:lnTo>
                <a:lnTo>
                  <a:pt x="466064" y="4597"/>
                </a:lnTo>
                <a:lnTo>
                  <a:pt x="420420" y="0"/>
                </a:lnTo>
                <a:lnTo>
                  <a:pt x="374586" y="4597"/>
                </a:lnTo>
                <a:lnTo>
                  <a:pt x="331939" y="17792"/>
                </a:lnTo>
                <a:lnTo>
                  <a:pt x="293382" y="38671"/>
                </a:lnTo>
                <a:lnTo>
                  <a:pt x="259803" y="66319"/>
                </a:lnTo>
                <a:lnTo>
                  <a:pt x="232117" y="99847"/>
                </a:lnTo>
                <a:lnTo>
                  <a:pt x="211239" y="138328"/>
                </a:lnTo>
                <a:lnTo>
                  <a:pt x="198031" y="180848"/>
                </a:lnTo>
                <a:lnTo>
                  <a:pt x="193433" y="226517"/>
                </a:lnTo>
                <a:lnTo>
                  <a:pt x="198031" y="272376"/>
                </a:lnTo>
                <a:lnTo>
                  <a:pt x="211239" y="315048"/>
                </a:lnTo>
                <a:lnTo>
                  <a:pt x="232117" y="353631"/>
                </a:lnTo>
                <a:lnTo>
                  <a:pt x="259803" y="387235"/>
                </a:lnTo>
                <a:lnTo>
                  <a:pt x="293382" y="414934"/>
                </a:lnTo>
                <a:lnTo>
                  <a:pt x="314769" y="426542"/>
                </a:lnTo>
                <a:lnTo>
                  <a:pt x="312356" y="426694"/>
                </a:lnTo>
                <a:lnTo>
                  <a:pt x="265455" y="436372"/>
                </a:lnTo>
                <a:lnTo>
                  <a:pt x="220941" y="451980"/>
                </a:lnTo>
                <a:lnTo>
                  <a:pt x="179247" y="473062"/>
                </a:lnTo>
                <a:lnTo>
                  <a:pt x="140830" y="499160"/>
                </a:lnTo>
                <a:lnTo>
                  <a:pt x="106095" y="529856"/>
                </a:lnTo>
                <a:lnTo>
                  <a:pt x="75501" y="564692"/>
                </a:lnTo>
                <a:lnTo>
                  <a:pt x="49491" y="603224"/>
                </a:lnTo>
                <a:lnTo>
                  <a:pt x="28498" y="645007"/>
                </a:lnTo>
                <a:lnTo>
                  <a:pt x="12966" y="689610"/>
                </a:lnTo>
                <a:lnTo>
                  <a:pt x="3314" y="736574"/>
                </a:lnTo>
                <a:lnTo>
                  <a:pt x="0" y="785469"/>
                </a:lnTo>
                <a:lnTo>
                  <a:pt x="0" y="1128496"/>
                </a:lnTo>
                <a:lnTo>
                  <a:pt x="3949" y="1132446"/>
                </a:lnTo>
                <a:lnTo>
                  <a:pt x="886853" y="1132446"/>
                </a:lnTo>
                <a:lnTo>
                  <a:pt x="891489" y="1132446"/>
                </a:lnTo>
                <a:lnTo>
                  <a:pt x="895438" y="1128496"/>
                </a:lnTo>
                <a:lnTo>
                  <a:pt x="895438" y="785469"/>
                </a:lnTo>
                <a:close/>
              </a:path>
            </a:pathLst>
          </a:custGeom>
          <a:solidFill>
            <a:srgbClr val="00D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53204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8131" y="0"/>
                </a:moveTo>
                <a:lnTo>
                  <a:pt x="11311" y="1394"/>
                </a:lnTo>
                <a:lnTo>
                  <a:pt x="5521" y="5220"/>
                </a:lnTo>
                <a:lnTo>
                  <a:pt x="1503" y="10946"/>
                </a:lnTo>
                <a:lnTo>
                  <a:pt x="0" y="18037"/>
                </a:lnTo>
                <a:lnTo>
                  <a:pt x="1503" y="25144"/>
                </a:lnTo>
                <a:lnTo>
                  <a:pt x="5521" y="30903"/>
                </a:lnTo>
                <a:lnTo>
                  <a:pt x="11311" y="34762"/>
                </a:lnTo>
                <a:lnTo>
                  <a:pt x="18131" y="36172"/>
                </a:lnTo>
                <a:lnTo>
                  <a:pt x="25222" y="34762"/>
                </a:lnTo>
                <a:lnTo>
                  <a:pt x="30947" y="30903"/>
                </a:lnTo>
                <a:lnTo>
                  <a:pt x="34773" y="25144"/>
                </a:lnTo>
                <a:lnTo>
                  <a:pt x="36167" y="18037"/>
                </a:lnTo>
                <a:lnTo>
                  <a:pt x="34773" y="10946"/>
                </a:lnTo>
                <a:lnTo>
                  <a:pt x="30947" y="5220"/>
                </a:lnTo>
                <a:lnTo>
                  <a:pt x="25222" y="1394"/>
                </a:lnTo>
                <a:lnTo>
                  <a:pt x="18131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16004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8035" y="0"/>
                </a:moveTo>
                <a:lnTo>
                  <a:pt x="10945" y="1394"/>
                </a:lnTo>
                <a:lnTo>
                  <a:pt x="5220" y="5220"/>
                </a:lnTo>
                <a:lnTo>
                  <a:pt x="1393" y="10946"/>
                </a:lnTo>
                <a:lnTo>
                  <a:pt x="0" y="18037"/>
                </a:lnTo>
                <a:lnTo>
                  <a:pt x="1393" y="25144"/>
                </a:lnTo>
                <a:lnTo>
                  <a:pt x="5220" y="30903"/>
                </a:lnTo>
                <a:lnTo>
                  <a:pt x="10945" y="34762"/>
                </a:lnTo>
                <a:lnTo>
                  <a:pt x="18035" y="36172"/>
                </a:lnTo>
                <a:lnTo>
                  <a:pt x="25140" y="34762"/>
                </a:lnTo>
                <a:lnTo>
                  <a:pt x="30898" y="30903"/>
                </a:lnTo>
                <a:lnTo>
                  <a:pt x="34758" y="25144"/>
                </a:lnTo>
                <a:lnTo>
                  <a:pt x="36167" y="18037"/>
                </a:lnTo>
                <a:lnTo>
                  <a:pt x="34758" y="10946"/>
                </a:lnTo>
                <a:lnTo>
                  <a:pt x="30898" y="5220"/>
                </a:lnTo>
                <a:lnTo>
                  <a:pt x="25140" y="1394"/>
                </a:lnTo>
                <a:lnTo>
                  <a:pt x="18035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8805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8035" y="0"/>
                </a:moveTo>
                <a:lnTo>
                  <a:pt x="10945" y="1394"/>
                </a:lnTo>
                <a:lnTo>
                  <a:pt x="5220" y="5220"/>
                </a:lnTo>
                <a:lnTo>
                  <a:pt x="1393" y="10946"/>
                </a:lnTo>
                <a:lnTo>
                  <a:pt x="0" y="18037"/>
                </a:lnTo>
                <a:lnTo>
                  <a:pt x="1393" y="25144"/>
                </a:lnTo>
                <a:lnTo>
                  <a:pt x="5220" y="30903"/>
                </a:lnTo>
                <a:lnTo>
                  <a:pt x="10945" y="34762"/>
                </a:lnTo>
                <a:lnTo>
                  <a:pt x="18035" y="36172"/>
                </a:lnTo>
                <a:lnTo>
                  <a:pt x="25140" y="34762"/>
                </a:lnTo>
                <a:lnTo>
                  <a:pt x="30898" y="30903"/>
                </a:lnTo>
                <a:lnTo>
                  <a:pt x="34758" y="25144"/>
                </a:lnTo>
                <a:lnTo>
                  <a:pt x="36167" y="18037"/>
                </a:lnTo>
                <a:lnTo>
                  <a:pt x="34758" y="10946"/>
                </a:lnTo>
                <a:lnTo>
                  <a:pt x="30898" y="5220"/>
                </a:lnTo>
                <a:lnTo>
                  <a:pt x="25140" y="1394"/>
                </a:lnTo>
                <a:lnTo>
                  <a:pt x="18035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40834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8035" y="0"/>
                </a:moveTo>
                <a:lnTo>
                  <a:pt x="10945" y="1394"/>
                </a:lnTo>
                <a:lnTo>
                  <a:pt x="5220" y="5220"/>
                </a:lnTo>
                <a:lnTo>
                  <a:pt x="1393" y="10946"/>
                </a:lnTo>
                <a:lnTo>
                  <a:pt x="0" y="18037"/>
                </a:lnTo>
                <a:lnTo>
                  <a:pt x="1393" y="25144"/>
                </a:lnTo>
                <a:lnTo>
                  <a:pt x="5220" y="30903"/>
                </a:lnTo>
                <a:lnTo>
                  <a:pt x="10945" y="34762"/>
                </a:lnTo>
                <a:lnTo>
                  <a:pt x="18035" y="36172"/>
                </a:lnTo>
                <a:lnTo>
                  <a:pt x="25140" y="34762"/>
                </a:lnTo>
                <a:lnTo>
                  <a:pt x="30898" y="30903"/>
                </a:lnTo>
                <a:lnTo>
                  <a:pt x="34758" y="25144"/>
                </a:lnTo>
                <a:lnTo>
                  <a:pt x="36167" y="18037"/>
                </a:lnTo>
                <a:lnTo>
                  <a:pt x="34758" y="10946"/>
                </a:lnTo>
                <a:lnTo>
                  <a:pt x="30898" y="5220"/>
                </a:lnTo>
                <a:lnTo>
                  <a:pt x="25140" y="1394"/>
                </a:lnTo>
                <a:lnTo>
                  <a:pt x="18035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3635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8035" y="0"/>
                </a:moveTo>
                <a:lnTo>
                  <a:pt x="10945" y="1394"/>
                </a:lnTo>
                <a:lnTo>
                  <a:pt x="5220" y="5220"/>
                </a:lnTo>
                <a:lnTo>
                  <a:pt x="1393" y="10946"/>
                </a:lnTo>
                <a:lnTo>
                  <a:pt x="0" y="18037"/>
                </a:lnTo>
                <a:lnTo>
                  <a:pt x="1393" y="25144"/>
                </a:lnTo>
                <a:lnTo>
                  <a:pt x="5220" y="30903"/>
                </a:lnTo>
                <a:lnTo>
                  <a:pt x="10945" y="34762"/>
                </a:lnTo>
                <a:lnTo>
                  <a:pt x="18035" y="36172"/>
                </a:lnTo>
                <a:lnTo>
                  <a:pt x="25140" y="34762"/>
                </a:lnTo>
                <a:lnTo>
                  <a:pt x="30898" y="30903"/>
                </a:lnTo>
                <a:lnTo>
                  <a:pt x="34758" y="25144"/>
                </a:lnTo>
                <a:lnTo>
                  <a:pt x="36167" y="18037"/>
                </a:lnTo>
                <a:lnTo>
                  <a:pt x="34758" y="10946"/>
                </a:lnTo>
                <a:lnTo>
                  <a:pt x="30898" y="5220"/>
                </a:lnTo>
                <a:lnTo>
                  <a:pt x="25140" y="1394"/>
                </a:lnTo>
                <a:lnTo>
                  <a:pt x="18035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34102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8131" y="0"/>
                </a:moveTo>
                <a:lnTo>
                  <a:pt x="11026" y="1394"/>
                </a:lnTo>
                <a:lnTo>
                  <a:pt x="5268" y="5220"/>
                </a:lnTo>
                <a:lnTo>
                  <a:pt x="1409" y="10946"/>
                </a:lnTo>
                <a:lnTo>
                  <a:pt x="0" y="18037"/>
                </a:lnTo>
                <a:lnTo>
                  <a:pt x="1409" y="25144"/>
                </a:lnTo>
                <a:lnTo>
                  <a:pt x="5268" y="30903"/>
                </a:lnTo>
                <a:lnTo>
                  <a:pt x="11026" y="34762"/>
                </a:lnTo>
                <a:lnTo>
                  <a:pt x="18131" y="36172"/>
                </a:lnTo>
                <a:lnTo>
                  <a:pt x="25222" y="34762"/>
                </a:lnTo>
                <a:lnTo>
                  <a:pt x="30947" y="30903"/>
                </a:lnTo>
                <a:lnTo>
                  <a:pt x="34773" y="25144"/>
                </a:lnTo>
                <a:lnTo>
                  <a:pt x="36167" y="18037"/>
                </a:lnTo>
                <a:lnTo>
                  <a:pt x="34773" y="10946"/>
                </a:lnTo>
                <a:lnTo>
                  <a:pt x="30947" y="5220"/>
                </a:lnTo>
                <a:lnTo>
                  <a:pt x="25222" y="1394"/>
                </a:lnTo>
                <a:lnTo>
                  <a:pt x="18131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96766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829" h="36195">
                <a:moveTo>
                  <a:pt x="18131" y="0"/>
                </a:moveTo>
                <a:lnTo>
                  <a:pt x="11351" y="1394"/>
                </a:lnTo>
                <a:lnTo>
                  <a:pt x="5557" y="5220"/>
                </a:lnTo>
                <a:lnTo>
                  <a:pt x="1517" y="10946"/>
                </a:lnTo>
                <a:lnTo>
                  <a:pt x="0" y="18037"/>
                </a:lnTo>
                <a:lnTo>
                  <a:pt x="1517" y="25144"/>
                </a:lnTo>
                <a:lnTo>
                  <a:pt x="5557" y="30903"/>
                </a:lnTo>
                <a:lnTo>
                  <a:pt x="11351" y="34762"/>
                </a:lnTo>
                <a:lnTo>
                  <a:pt x="18131" y="36172"/>
                </a:lnTo>
                <a:lnTo>
                  <a:pt x="25237" y="34762"/>
                </a:lnTo>
                <a:lnTo>
                  <a:pt x="30995" y="30903"/>
                </a:lnTo>
                <a:lnTo>
                  <a:pt x="34854" y="25144"/>
                </a:lnTo>
                <a:lnTo>
                  <a:pt x="36263" y="18037"/>
                </a:lnTo>
                <a:lnTo>
                  <a:pt x="34854" y="10946"/>
                </a:lnTo>
                <a:lnTo>
                  <a:pt x="30995" y="5220"/>
                </a:lnTo>
                <a:lnTo>
                  <a:pt x="25237" y="1394"/>
                </a:lnTo>
                <a:lnTo>
                  <a:pt x="18131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58932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8131" y="0"/>
                </a:moveTo>
                <a:lnTo>
                  <a:pt x="11026" y="1394"/>
                </a:lnTo>
                <a:lnTo>
                  <a:pt x="5268" y="5220"/>
                </a:lnTo>
                <a:lnTo>
                  <a:pt x="1409" y="10946"/>
                </a:lnTo>
                <a:lnTo>
                  <a:pt x="0" y="18037"/>
                </a:lnTo>
                <a:lnTo>
                  <a:pt x="1409" y="25144"/>
                </a:lnTo>
                <a:lnTo>
                  <a:pt x="5268" y="30903"/>
                </a:lnTo>
                <a:lnTo>
                  <a:pt x="11026" y="34762"/>
                </a:lnTo>
                <a:lnTo>
                  <a:pt x="18131" y="36172"/>
                </a:lnTo>
                <a:lnTo>
                  <a:pt x="25222" y="34762"/>
                </a:lnTo>
                <a:lnTo>
                  <a:pt x="30947" y="30903"/>
                </a:lnTo>
                <a:lnTo>
                  <a:pt x="34773" y="25144"/>
                </a:lnTo>
                <a:lnTo>
                  <a:pt x="36167" y="18037"/>
                </a:lnTo>
                <a:lnTo>
                  <a:pt x="34773" y="10946"/>
                </a:lnTo>
                <a:lnTo>
                  <a:pt x="30947" y="5220"/>
                </a:lnTo>
                <a:lnTo>
                  <a:pt x="25222" y="1394"/>
                </a:lnTo>
                <a:lnTo>
                  <a:pt x="18131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21732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8131" y="0"/>
                </a:moveTo>
                <a:lnTo>
                  <a:pt x="11026" y="1394"/>
                </a:lnTo>
                <a:lnTo>
                  <a:pt x="5268" y="5220"/>
                </a:lnTo>
                <a:lnTo>
                  <a:pt x="1409" y="10946"/>
                </a:lnTo>
                <a:lnTo>
                  <a:pt x="0" y="18037"/>
                </a:lnTo>
                <a:lnTo>
                  <a:pt x="1409" y="25144"/>
                </a:lnTo>
                <a:lnTo>
                  <a:pt x="5268" y="30903"/>
                </a:lnTo>
                <a:lnTo>
                  <a:pt x="11026" y="34762"/>
                </a:lnTo>
                <a:lnTo>
                  <a:pt x="18131" y="36172"/>
                </a:lnTo>
                <a:lnTo>
                  <a:pt x="25222" y="34762"/>
                </a:lnTo>
                <a:lnTo>
                  <a:pt x="30947" y="30903"/>
                </a:lnTo>
                <a:lnTo>
                  <a:pt x="34773" y="25144"/>
                </a:lnTo>
                <a:lnTo>
                  <a:pt x="36167" y="18037"/>
                </a:lnTo>
                <a:lnTo>
                  <a:pt x="34773" y="10946"/>
                </a:lnTo>
                <a:lnTo>
                  <a:pt x="30947" y="5220"/>
                </a:lnTo>
                <a:lnTo>
                  <a:pt x="25222" y="1394"/>
                </a:lnTo>
                <a:lnTo>
                  <a:pt x="18131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83761" y="5337354"/>
            <a:ext cx="45719" cy="45719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18131" y="0"/>
                </a:moveTo>
                <a:lnTo>
                  <a:pt x="11311" y="1394"/>
                </a:lnTo>
                <a:lnTo>
                  <a:pt x="5521" y="5220"/>
                </a:lnTo>
                <a:lnTo>
                  <a:pt x="1503" y="10946"/>
                </a:lnTo>
                <a:lnTo>
                  <a:pt x="0" y="18037"/>
                </a:lnTo>
                <a:lnTo>
                  <a:pt x="1503" y="25144"/>
                </a:lnTo>
                <a:lnTo>
                  <a:pt x="5521" y="30903"/>
                </a:lnTo>
                <a:lnTo>
                  <a:pt x="11311" y="34762"/>
                </a:lnTo>
                <a:lnTo>
                  <a:pt x="18131" y="36172"/>
                </a:lnTo>
                <a:lnTo>
                  <a:pt x="25222" y="34762"/>
                </a:lnTo>
                <a:lnTo>
                  <a:pt x="30947" y="30903"/>
                </a:lnTo>
                <a:lnTo>
                  <a:pt x="34773" y="25144"/>
                </a:lnTo>
                <a:lnTo>
                  <a:pt x="36167" y="18037"/>
                </a:lnTo>
                <a:lnTo>
                  <a:pt x="34773" y="10946"/>
                </a:lnTo>
                <a:lnTo>
                  <a:pt x="30947" y="5220"/>
                </a:lnTo>
                <a:lnTo>
                  <a:pt x="25222" y="1394"/>
                </a:lnTo>
                <a:lnTo>
                  <a:pt x="18131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1752601" y="4247465"/>
            <a:ext cx="2281046" cy="2153335"/>
            <a:chOff x="1772411" y="3909059"/>
            <a:chExt cx="2261235" cy="2257425"/>
          </a:xfrm>
        </p:grpSpPr>
        <p:sp>
          <p:nvSpPr>
            <p:cNvPr id="31" name="object 31"/>
            <p:cNvSpPr/>
            <p:nvPr/>
          </p:nvSpPr>
          <p:spPr>
            <a:xfrm>
              <a:off x="1772412" y="3909059"/>
              <a:ext cx="2261235" cy="2257425"/>
            </a:xfrm>
            <a:custGeom>
              <a:avLst/>
              <a:gdLst/>
              <a:ahLst/>
              <a:cxnLst/>
              <a:rect l="l" t="t" r="r" b="b"/>
              <a:pathLst>
                <a:path w="2261235" h="2257425">
                  <a:moveTo>
                    <a:pt x="1229174" y="0"/>
                  </a:moveTo>
                  <a:lnTo>
                    <a:pt x="1031047" y="0"/>
                  </a:lnTo>
                  <a:lnTo>
                    <a:pt x="988257" y="4448"/>
                  </a:lnTo>
                  <a:lnTo>
                    <a:pt x="942110" y="11182"/>
                  </a:lnTo>
                  <a:lnTo>
                    <a:pt x="896587" y="19754"/>
                  </a:lnTo>
                  <a:lnTo>
                    <a:pt x="851728" y="30123"/>
                  </a:lnTo>
                  <a:lnTo>
                    <a:pt x="807572" y="42251"/>
                  </a:lnTo>
                  <a:lnTo>
                    <a:pt x="764157" y="56100"/>
                  </a:lnTo>
                  <a:lnTo>
                    <a:pt x="721525" y="71629"/>
                  </a:lnTo>
                  <a:lnTo>
                    <a:pt x="679712" y="88801"/>
                  </a:lnTo>
                  <a:lnTo>
                    <a:pt x="638759" y="107576"/>
                  </a:lnTo>
                  <a:lnTo>
                    <a:pt x="598705" y="127915"/>
                  </a:lnTo>
                  <a:lnTo>
                    <a:pt x="559589" y="149780"/>
                  </a:lnTo>
                  <a:lnTo>
                    <a:pt x="521449" y="173131"/>
                  </a:lnTo>
                  <a:lnTo>
                    <a:pt x="484326" y="197929"/>
                  </a:lnTo>
                  <a:lnTo>
                    <a:pt x="448258" y="224136"/>
                  </a:lnTo>
                  <a:lnTo>
                    <a:pt x="413284" y="251713"/>
                  </a:lnTo>
                  <a:lnTo>
                    <a:pt x="379444" y="280620"/>
                  </a:lnTo>
                  <a:lnTo>
                    <a:pt x="346777" y="310819"/>
                  </a:lnTo>
                  <a:lnTo>
                    <a:pt x="315322" y="342270"/>
                  </a:lnTo>
                  <a:lnTo>
                    <a:pt x="285118" y="374935"/>
                  </a:lnTo>
                  <a:lnTo>
                    <a:pt x="256203" y="408775"/>
                  </a:lnTo>
                  <a:lnTo>
                    <a:pt x="228619" y="443751"/>
                  </a:lnTo>
                  <a:lnTo>
                    <a:pt x="202402" y="479824"/>
                  </a:lnTo>
                  <a:lnTo>
                    <a:pt x="177594" y="516955"/>
                  </a:lnTo>
                  <a:lnTo>
                    <a:pt x="154232" y="555105"/>
                  </a:lnTo>
                  <a:lnTo>
                    <a:pt x="132356" y="594234"/>
                  </a:lnTo>
                  <a:lnTo>
                    <a:pt x="112005" y="634305"/>
                  </a:lnTo>
                  <a:lnTo>
                    <a:pt x="93219" y="675279"/>
                  </a:lnTo>
                  <a:lnTo>
                    <a:pt x="76036" y="717115"/>
                  </a:lnTo>
                  <a:lnTo>
                    <a:pt x="60495" y="759775"/>
                  </a:lnTo>
                  <a:lnTo>
                    <a:pt x="46636" y="803221"/>
                  </a:lnTo>
                  <a:lnTo>
                    <a:pt x="34498" y="847414"/>
                  </a:lnTo>
                  <a:lnTo>
                    <a:pt x="24120" y="892313"/>
                  </a:lnTo>
                  <a:lnTo>
                    <a:pt x="15541" y="937882"/>
                  </a:lnTo>
                  <a:lnTo>
                    <a:pt x="8800" y="984079"/>
                  </a:lnTo>
                  <a:lnTo>
                    <a:pt x="3937" y="1030868"/>
                  </a:lnTo>
                  <a:lnTo>
                    <a:pt x="990" y="1078208"/>
                  </a:lnTo>
                  <a:lnTo>
                    <a:pt x="0" y="1126060"/>
                  </a:lnTo>
                  <a:lnTo>
                    <a:pt x="990" y="1173862"/>
                  </a:lnTo>
                  <a:lnTo>
                    <a:pt x="3937" y="1221159"/>
                  </a:lnTo>
                  <a:lnTo>
                    <a:pt x="8800" y="1267913"/>
                  </a:lnTo>
                  <a:lnTo>
                    <a:pt x="15541" y="1314083"/>
                  </a:lnTo>
                  <a:lnTo>
                    <a:pt x="24120" y="1359630"/>
                  </a:lnTo>
                  <a:lnTo>
                    <a:pt x="34498" y="1404516"/>
                  </a:lnTo>
                  <a:lnTo>
                    <a:pt x="46636" y="1448700"/>
                  </a:lnTo>
                  <a:lnTo>
                    <a:pt x="60495" y="1492144"/>
                  </a:lnTo>
                  <a:lnTo>
                    <a:pt x="76036" y="1534808"/>
                  </a:lnTo>
                  <a:lnTo>
                    <a:pt x="93219" y="1576653"/>
                  </a:lnTo>
                  <a:lnTo>
                    <a:pt x="112005" y="1617640"/>
                  </a:lnTo>
                  <a:lnTo>
                    <a:pt x="132356" y="1657729"/>
                  </a:lnTo>
                  <a:lnTo>
                    <a:pt x="154232" y="1696880"/>
                  </a:lnTo>
                  <a:lnTo>
                    <a:pt x="177594" y="1735056"/>
                  </a:lnTo>
                  <a:lnTo>
                    <a:pt x="202403" y="1772216"/>
                  </a:lnTo>
                  <a:lnTo>
                    <a:pt x="228619" y="1808321"/>
                  </a:lnTo>
                  <a:lnTo>
                    <a:pt x="256204" y="1843331"/>
                  </a:lnTo>
                  <a:lnTo>
                    <a:pt x="285118" y="1877209"/>
                  </a:lnTo>
                  <a:lnTo>
                    <a:pt x="315322" y="1909913"/>
                  </a:lnTo>
                  <a:lnTo>
                    <a:pt x="346777" y="1941405"/>
                  </a:lnTo>
                  <a:lnTo>
                    <a:pt x="379445" y="1971646"/>
                  </a:lnTo>
                  <a:lnTo>
                    <a:pt x="413284" y="2000595"/>
                  </a:lnTo>
                  <a:lnTo>
                    <a:pt x="448258" y="2028215"/>
                  </a:lnTo>
                  <a:lnTo>
                    <a:pt x="484326" y="2054465"/>
                  </a:lnTo>
                  <a:lnTo>
                    <a:pt x="521449" y="2079307"/>
                  </a:lnTo>
                  <a:lnTo>
                    <a:pt x="559589" y="2102701"/>
                  </a:lnTo>
                  <a:lnTo>
                    <a:pt x="598705" y="2124607"/>
                  </a:lnTo>
                  <a:lnTo>
                    <a:pt x="638759" y="2144987"/>
                  </a:lnTo>
                  <a:lnTo>
                    <a:pt x="679712" y="2163801"/>
                  </a:lnTo>
                  <a:lnTo>
                    <a:pt x="721525" y="2181009"/>
                  </a:lnTo>
                  <a:lnTo>
                    <a:pt x="764158" y="2196573"/>
                  </a:lnTo>
                  <a:lnTo>
                    <a:pt x="807572" y="2210453"/>
                  </a:lnTo>
                  <a:lnTo>
                    <a:pt x="851728" y="2222610"/>
                  </a:lnTo>
                  <a:lnTo>
                    <a:pt x="896587" y="2233005"/>
                  </a:lnTo>
                  <a:lnTo>
                    <a:pt x="942110" y="2241597"/>
                  </a:lnTo>
                  <a:lnTo>
                    <a:pt x="988257" y="2248349"/>
                  </a:lnTo>
                  <a:lnTo>
                    <a:pt x="1034991" y="2253220"/>
                  </a:lnTo>
                  <a:lnTo>
                    <a:pt x="1082270" y="2256172"/>
                  </a:lnTo>
                  <a:lnTo>
                    <a:pt x="1124224" y="2257043"/>
                  </a:lnTo>
                  <a:lnTo>
                    <a:pt x="1135896" y="2257043"/>
                  </a:lnTo>
                  <a:lnTo>
                    <a:pt x="1177896" y="2256172"/>
                  </a:lnTo>
                  <a:lnTo>
                    <a:pt x="1225226" y="2253220"/>
                  </a:lnTo>
                  <a:lnTo>
                    <a:pt x="1272007" y="2248349"/>
                  </a:lnTo>
                  <a:lnTo>
                    <a:pt x="1318200" y="2241597"/>
                  </a:lnTo>
                  <a:lnTo>
                    <a:pt x="1363765" y="2233005"/>
                  </a:lnTo>
                  <a:lnTo>
                    <a:pt x="1408664" y="2222610"/>
                  </a:lnTo>
                  <a:lnTo>
                    <a:pt x="1452857" y="2210453"/>
                  </a:lnTo>
                  <a:lnTo>
                    <a:pt x="1496306" y="2196573"/>
                  </a:lnTo>
                  <a:lnTo>
                    <a:pt x="1538972" y="2181009"/>
                  </a:lnTo>
                  <a:lnTo>
                    <a:pt x="1580815" y="2163801"/>
                  </a:lnTo>
                  <a:lnTo>
                    <a:pt x="1621796" y="2144987"/>
                  </a:lnTo>
                  <a:lnTo>
                    <a:pt x="1661876" y="2124607"/>
                  </a:lnTo>
                  <a:lnTo>
                    <a:pt x="1701016" y="2102701"/>
                  </a:lnTo>
                  <a:lnTo>
                    <a:pt x="1739178" y="2079307"/>
                  </a:lnTo>
                  <a:lnTo>
                    <a:pt x="1776321" y="2054465"/>
                  </a:lnTo>
                  <a:lnTo>
                    <a:pt x="1812408" y="2028215"/>
                  </a:lnTo>
                  <a:lnTo>
                    <a:pt x="1847398" y="2000595"/>
                  </a:lnTo>
                  <a:lnTo>
                    <a:pt x="1881254" y="1971646"/>
                  </a:lnTo>
                  <a:lnTo>
                    <a:pt x="1913934" y="1941405"/>
                  </a:lnTo>
                  <a:lnTo>
                    <a:pt x="1945402" y="1909913"/>
                  </a:lnTo>
                  <a:lnTo>
                    <a:pt x="1975617" y="1877209"/>
                  </a:lnTo>
                  <a:lnTo>
                    <a:pt x="2004541" y="1843331"/>
                  </a:lnTo>
                  <a:lnTo>
                    <a:pt x="2032134" y="1808321"/>
                  </a:lnTo>
                  <a:lnTo>
                    <a:pt x="2058357" y="1772216"/>
                  </a:lnTo>
                  <a:lnTo>
                    <a:pt x="2083172" y="1735056"/>
                  </a:lnTo>
                  <a:lnTo>
                    <a:pt x="2106539" y="1696880"/>
                  </a:lnTo>
                  <a:lnTo>
                    <a:pt x="2128420" y="1657729"/>
                  </a:lnTo>
                  <a:lnTo>
                    <a:pt x="2148774" y="1617640"/>
                  </a:lnTo>
                  <a:lnTo>
                    <a:pt x="2167563" y="1576653"/>
                  </a:lnTo>
                  <a:lnTo>
                    <a:pt x="2184749" y="1534808"/>
                  </a:lnTo>
                  <a:lnTo>
                    <a:pt x="2200291" y="1492144"/>
                  </a:lnTo>
                  <a:lnTo>
                    <a:pt x="2214151" y="1448700"/>
                  </a:lnTo>
                  <a:lnTo>
                    <a:pt x="2226290" y="1404516"/>
                  </a:lnTo>
                  <a:lnTo>
                    <a:pt x="2236668" y="1359630"/>
                  </a:lnTo>
                  <a:lnTo>
                    <a:pt x="2245247" y="1314083"/>
                  </a:lnTo>
                  <a:lnTo>
                    <a:pt x="2251988" y="1267913"/>
                  </a:lnTo>
                  <a:lnTo>
                    <a:pt x="2256851" y="1221159"/>
                  </a:lnTo>
                  <a:lnTo>
                    <a:pt x="2259798" y="1173862"/>
                  </a:lnTo>
                  <a:lnTo>
                    <a:pt x="2260788" y="1126055"/>
                  </a:lnTo>
                  <a:lnTo>
                    <a:pt x="2259798" y="1078208"/>
                  </a:lnTo>
                  <a:lnTo>
                    <a:pt x="2256851" y="1030868"/>
                  </a:lnTo>
                  <a:lnTo>
                    <a:pt x="2251988" y="984079"/>
                  </a:lnTo>
                  <a:lnTo>
                    <a:pt x="2245247" y="937882"/>
                  </a:lnTo>
                  <a:lnTo>
                    <a:pt x="2236668" y="892313"/>
                  </a:lnTo>
                  <a:lnTo>
                    <a:pt x="2226290" y="847414"/>
                  </a:lnTo>
                  <a:lnTo>
                    <a:pt x="2214151" y="803221"/>
                  </a:lnTo>
                  <a:lnTo>
                    <a:pt x="2200291" y="759775"/>
                  </a:lnTo>
                  <a:lnTo>
                    <a:pt x="2184749" y="717115"/>
                  </a:lnTo>
                  <a:lnTo>
                    <a:pt x="2167563" y="675279"/>
                  </a:lnTo>
                  <a:lnTo>
                    <a:pt x="2148774" y="634305"/>
                  </a:lnTo>
                  <a:lnTo>
                    <a:pt x="2128420" y="594234"/>
                  </a:lnTo>
                  <a:lnTo>
                    <a:pt x="2106539" y="555105"/>
                  </a:lnTo>
                  <a:lnTo>
                    <a:pt x="2083172" y="516955"/>
                  </a:lnTo>
                  <a:lnTo>
                    <a:pt x="2058357" y="479824"/>
                  </a:lnTo>
                  <a:lnTo>
                    <a:pt x="2032134" y="443751"/>
                  </a:lnTo>
                  <a:lnTo>
                    <a:pt x="2004541" y="408775"/>
                  </a:lnTo>
                  <a:lnTo>
                    <a:pt x="1975617" y="374935"/>
                  </a:lnTo>
                  <a:lnTo>
                    <a:pt x="1945402" y="342270"/>
                  </a:lnTo>
                  <a:lnTo>
                    <a:pt x="1913934" y="310819"/>
                  </a:lnTo>
                  <a:lnTo>
                    <a:pt x="1881253" y="280620"/>
                  </a:lnTo>
                  <a:lnTo>
                    <a:pt x="1847398" y="251713"/>
                  </a:lnTo>
                  <a:lnTo>
                    <a:pt x="1812408" y="224136"/>
                  </a:lnTo>
                  <a:lnTo>
                    <a:pt x="1776321" y="197929"/>
                  </a:lnTo>
                  <a:lnTo>
                    <a:pt x="1739178" y="173131"/>
                  </a:lnTo>
                  <a:lnTo>
                    <a:pt x="1701016" y="149780"/>
                  </a:lnTo>
                  <a:lnTo>
                    <a:pt x="1661876" y="127915"/>
                  </a:lnTo>
                  <a:lnTo>
                    <a:pt x="1621795" y="107576"/>
                  </a:lnTo>
                  <a:lnTo>
                    <a:pt x="1580814" y="88801"/>
                  </a:lnTo>
                  <a:lnTo>
                    <a:pt x="1538972" y="71629"/>
                  </a:lnTo>
                  <a:lnTo>
                    <a:pt x="1496306" y="56100"/>
                  </a:lnTo>
                  <a:lnTo>
                    <a:pt x="1452857" y="42251"/>
                  </a:lnTo>
                  <a:lnTo>
                    <a:pt x="1408664" y="30123"/>
                  </a:lnTo>
                  <a:lnTo>
                    <a:pt x="1363765" y="19754"/>
                  </a:lnTo>
                  <a:lnTo>
                    <a:pt x="1318200" y="11182"/>
                  </a:lnTo>
                  <a:lnTo>
                    <a:pt x="1272007" y="4448"/>
                  </a:lnTo>
                  <a:lnTo>
                    <a:pt x="1229174" y="0"/>
                  </a:lnTo>
                  <a:close/>
                </a:path>
              </a:pathLst>
            </a:custGeom>
            <a:solidFill>
              <a:srgbClr val="05CC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72411" y="3909059"/>
              <a:ext cx="1868170" cy="2037714"/>
            </a:xfrm>
            <a:custGeom>
              <a:avLst/>
              <a:gdLst/>
              <a:ahLst/>
              <a:cxnLst/>
              <a:rect l="l" t="t" r="r" b="b"/>
              <a:pathLst>
                <a:path w="1868170" h="2037714">
                  <a:moveTo>
                    <a:pt x="1229568" y="0"/>
                  </a:moveTo>
                  <a:lnTo>
                    <a:pt x="1031619" y="0"/>
                  </a:lnTo>
                  <a:lnTo>
                    <a:pt x="988788" y="4448"/>
                  </a:lnTo>
                  <a:lnTo>
                    <a:pt x="942598" y="11182"/>
                  </a:lnTo>
                  <a:lnTo>
                    <a:pt x="897034" y="19752"/>
                  </a:lnTo>
                  <a:lnTo>
                    <a:pt x="852137" y="30120"/>
                  </a:lnTo>
                  <a:lnTo>
                    <a:pt x="807945" y="42247"/>
                  </a:lnTo>
                  <a:lnTo>
                    <a:pt x="764497" y="56093"/>
                  </a:lnTo>
                  <a:lnTo>
                    <a:pt x="721832" y="71620"/>
                  </a:lnTo>
                  <a:lnTo>
                    <a:pt x="679990" y="88788"/>
                  </a:lnTo>
                  <a:lnTo>
                    <a:pt x="639009" y="107559"/>
                  </a:lnTo>
                  <a:lnTo>
                    <a:pt x="598929" y="127893"/>
                  </a:lnTo>
                  <a:lnTo>
                    <a:pt x="559789" y="149751"/>
                  </a:lnTo>
                  <a:lnTo>
                    <a:pt x="521627" y="173095"/>
                  </a:lnTo>
                  <a:lnTo>
                    <a:pt x="484483" y="197885"/>
                  </a:lnTo>
                  <a:lnTo>
                    <a:pt x="448396" y="224083"/>
                  </a:lnTo>
                  <a:lnTo>
                    <a:pt x="413406" y="251649"/>
                  </a:lnTo>
                  <a:lnTo>
                    <a:pt x="379550" y="280544"/>
                  </a:lnTo>
                  <a:lnTo>
                    <a:pt x="346868" y="310729"/>
                  </a:lnTo>
                  <a:lnTo>
                    <a:pt x="315400" y="342166"/>
                  </a:lnTo>
                  <a:lnTo>
                    <a:pt x="285184" y="374815"/>
                  </a:lnTo>
                  <a:lnTo>
                    <a:pt x="256260" y="408637"/>
                  </a:lnTo>
                  <a:lnTo>
                    <a:pt x="228665" y="443593"/>
                  </a:lnTo>
                  <a:lnTo>
                    <a:pt x="202441" y="479644"/>
                  </a:lnTo>
                  <a:lnTo>
                    <a:pt x="177625" y="516752"/>
                  </a:lnTo>
                  <a:lnTo>
                    <a:pt x="154257" y="554876"/>
                  </a:lnTo>
                  <a:lnTo>
                    <a:pt x="132376" y="593978"/>
                  </a:lnTo>
                  <a:lnTo>
                    <a:pt x="112021" y="634020"/>
                  </a:lnTo>
                  <a:lnTo>
                    <a:pt x="93230" y="674961"/>
                  </a:lnTo>
                  <a:lnTo>
                    <a:pt x="76044" y="716764"/>
                  </a:lnTo>
                  <a:lnTo>
                    <a:pt x="60501" y="759388"/>
                  </a:lnTo>
                  <a:lnTo>
                    <a:pt x="46640" y="802795"/>
                  </a:lnTo>
                  <a:lnTo>
                    <a:pt x="34500" y="846946"/>
                  </a:lnTo>
                  <a:lnTo>
                    <a:pt x="24121" y="891802"/>
                  </a:lnTo>
                  <a:lnTo>
                    <a:pt x="15542" y="937324"/>
                  </a:lnTo>
                  <a:lnTo>
                    <a:pt x="8801" y="983473"/>
                  </a:lnTo>
                  <a:lnTo>
                    <a:pt x="3937" y="1030209"/>
                  </a:lnTo>
                  <a:lnTo>
                    <a:pt x="990" y="1077494"/>
                  </a:lnTo>
                  <a:lnTo>
                    <a:pt x="0" y="1125294"/>
                  </a:lnTo>
                  <a:lnTo>
                    <a:pt x="1113" y="1176041"/>
                  </a:lnTo>
                  <a:lnTo>
                    <a:pt x="4422" y="1226217"/>
                  </a:lnTo>
                  <a:lnTo>
                    <a:pt x="9882" y="1275771"/>
                  </a:lnTo>
                  <a:lnTo>
                    <a:pt x="17445" y="1324655"/>
                  </a:lnTo>
                  <a:lnTo>
                    <a:pt x="27066" y="1372823"/>
                  </a:lnTo>
                  <a:lnTo>
                    <a:pt x="38699" y="1420230"/>
                  </a:lnTo>
                  <a:lnTo>
                    <a:pt x="52298" y="1466827"/>
                  </a:lnTo>
                  <a:lnTo>
                    <a:pt x="67817" y="1512570"/>
                  </a:lnTo>
                  <a:lnTo>
                    <a:pt x="85209" y="1557411"/>
                  </a:lnTo>
                  <a:lnTo>
                    <a:pt x="104429" y="1601304"/>
                  </a:lnTo>
                  <a:lnTo>
                    <a:pt x="125430" y="1644203"/>
                  </a:lnTo>
                  <a:lnTo>
                    <a:pt x="148166" y="1686060"/>
                  </a:lnTo>
                  <a:lnTo>
                    <a:pt x="172592" y="1726831"/>
                  </a:lnTo>
                  <a:lnTo>
                    <a:pt x="198662" y="1766467"/>
                  </a:lnTo>
                  <a:lnTo>
                    <a:pt x="226328" y="1804923"/>
                  </a:lnTo>
                  <a:lnTo>
                    <a:pt x="255546" y="1842153"/>
                  </a:lnTo>
                  <a:lnTo>
                    <a:pt x="286269" y="1878109"/>
                  </a:lnTo>
                  <a:lnTo>
                    <a:pt x="318451" y="1912745"/>
                  </a:lnTo>
                  <a:lnTo>
                    <a:pt x="352045" y="1946015"/>
                  </a:lnTo>
                  <a:lnTo>
                    <a:pt x="387007" y="1977873"/>
                  </a:lnTo>
                  <a:lnTo>
                    <a:pt x="423290" y="2008272"/>
                  </a:lnTo>
                  <a:lnTo>
                    <a:pt x="460847" y="2037165"/>
                  </a:lnTo>
                  <a:lnTo>
                    <a:pt x="1867964" y="268539"/>
                  </a:lnTo>
                  <a:lnTo>
                    <a:pt x="1830115" y="237322"/>
                  </a:lnTo>
                  <a:lnTo>
                    <a:pt x="1790925" y="207767"/>
                  </a:lnTo>
                  <a:lnTo>
                    <a:pt x="1750447" y="179920"/>
                  </a:lnTo>
                  <a:lnTo>
                    <a:pt x="1708734" y="153832"/>
                  </a:lnTo>
                  <a:lnTo>
                    <a:pt x="1665836" y="129551"/>
                  </a:lnTo>
                  <a:lnTo>
                    <a:pt x="1621806" y="107126"/>
                  </a:lnTo>
                  <a:lnTo>
                    <a:pt x="1576697" y="86605"/>
                  </a:lnTo>
                  <a:lnTo>
                    <a:pt x="1530560" y="68037"/>
                  </a:lnTo>
                  <a:lnTo>
                    <a:pt x="1483448" y="51470"/>
                  </a:lnTo>
                  <a:lnTo>
                    <a:pt x="1435413" y="36955"/>
                  </a:lnTo>
                  <a:lnTo>
                    <a:pt x="1386506" y="24539"/>
                  </a:lnTo>
                  <a:lnTo>
                    <a:pt x="1336781" y="14271"/>
                  </a:lnTo>
                  <a:lnTo>
                    <a:pt x="1286288" y="6200"/>
                  </a:lnTo>
                  <a:lnTo>
                    <a:pt x="1235081" y="375"/>
                  </a:lnTo>
                  <a:lnTo>
                    <a:pt x="1229568" y="0"/>
                  </a:lnTo>
                  <a:close/>
                </a:path>
              </a:pathLst>
            </a:custGeom>
            <a:solidFill>
              <a:srgbClr val="00D7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4996650" y="4247465"/>
            <a:ext cx="2281687" cy="2153335"/>
            <a:chOff x="5016467" y="3909059"/>
            <a:chExt cx="2261870" cy="2257425"/>
          </a:xfrm>
        </p:grpSpPr>
        <p:sp>
          <p:nvSpPr>
            <p:cNvPr id="34" name="object 34"/>
            <p:cNvSpPr/>
            <p:nvPr/>
          </p:nvSpPr>
          <p:spPr>
            <a:xfrm>
              <a:off x="5016467" y="3909059"/>
              <a:ext cx="2261870" cy="2257425"/>
            </a:xfrm>
            <a:custGeom>
              <a:avLst/>
              <a:gdLst/>
              <a:ahLst/>
              <a:cxnLst/>
              <a:rect l="l" t="t" r="r" b="b"/>
              <a:pathLst>
                <a:path w="2261870" h="2257425">
                  <a:moveTo>
                    <a:pt x="1229849" y="0"/>
                  </a:moveTo>
                  <a:lnTo>
                    <a:pt x="1031711" y="0"/>
                  </a:lnTo>
                  <a:lnTo>
                    <a:pt x="988914" y="4448"/>
                  </a:lnTo>
                  <a:lnTo>
                    <a:pt x="942756" y="11182"/>
                  </a:lnTo>
                  <a:lnTo>
                    <a:pt x="897220" y="19754"/>
                  </a:lnTo>
                  <a:lnTo>
                    <a:pt x="852347" y="30123"/>
                  </a:lnTo>
                  <a:lnTo>
                    <a:pt x="808175" y="42251"/>
                  </a:lnTo>
                  <a:lnTo>
                    <a:pt x="764744" y="56100"/>
                  </a:lnTo>
                  <a:lnTo>
                    <a:pt x="722093" y="71629"/>
                  </a:lnTo>
                  <a:lnTo>
                    <a:pt x="680261" y="88801"/>
                  </a:lnTo>
                  <a:lnTo>
                    <a:pt x="639287" y="107576"/>
                  </a:lnTo>
                  <a:lnTo>
                    <a:pt x="599211" y="127915"/>
                  </a:lnTo>
                  <a:lnTo>
                    <a:pt x="560072" y="149780"/>
                  </a:lnTo>
                  <a:lnTo>
                    <a:pt x="521909" y="173131"/>
                  </a:lnTo>
                  <a:lnTo>
                    <a:pt x="484762" y="197929"/>
                  </a:lnTo>
                  <a:lnTo>
                    <a:pt x="448669" y="224136"/>
                  </a:lnTo>
                  <a:lnTo>
                    <a:pt x="413671" y="251713"/>
                  </a:lnTo>
                  <a:lnTo>
                    <a:pt x="379806" y="280620"/>
                  </a:lnTo>
                  <a:lnTo>
                    <a:pt x="347113" y="310819"/>
                  </a:lnTo>
                  <a:lnTo>
                    <a:pt x="315633" y="342270"/>
                  </a:lnTo>
                  <a:lnTo>
                    <a:pt x="285403" y="374935"/>
                  </a:lnTo>
                  <a:lnTo>
                    <a:pt x="256464" y="408775"/>
                  </a:lnTo>
                  <a:lnTo>
                    <a:pt x="228855" y="443751"/>
                  </a:lnTo>
                  <a:lnTo>
                    <a:pt x="202615" y="479824"/>
                  </a:lnTo>
                  <a:lnTo>
                    <a:pt x="177783" y="516955"/>
                  </a:lnTo>
                  <a:lnTo>
                    <a:pt x="154399" y="555105"/>
                  </a:lnTo>
                  <a:lnTo>
                    <a:pt x="132501" y="594234"/>
                  </a:lnTo>
                  <a:lnTo>
                    <a:pt x="112130" y="634305"/>
                  </a:lnTo>
                  <a:lnTo>
                    <a:pt x="93324" y="675279"/>
                  </a:lnTo>
                  <a:lnTo>
                    <a:pt x="76122" y="717115"/>
                  </a:lnTo>
                  <a:lnTo>
                    <a:pt x="60565" y="759775"/>
                  </a:lnTo>
                  <a:lnTo>
                    <a:pt x="46691" y="803221"/>
                  </a:lnTo>
                  <a:lnTo>
                    <a:pt x="34539" y="847414"/>
                  </a:lnTo>
                  <a:lnTo>
                    <a:pt x="24149" y="892313"/>
                  </a:lnTo>
                  <a:lnTo>
                    <a:pt x="15560" y="937882"/>
                  </a:lnTo>
                  <a:lnTo>
                    <a:pt x="8811" y="984079"/>
                  </a:lnTo>
                  <a:lnTo>
                    <a:pt x="3942" y="1030868"/>
                  </a:lnTo>
                  <a:lnTo>
                    <a:pt x="992" y="1078208"/>
                  </a:lnTo>
                  <a:lnTo>
                    <a:pt x="0" y="1126060"/>
                  </a:lnTo>
                  <a:lnTo>
                    <a:pt x="992" y="1173862"/>
                  </a:lnTo>
                  <a:lnTo>
                    <a:pt x="3942" y="1221159"/>
                  </a:lnTo>
                  <a:lnTo>
                    <a:pt x="8811" y="1267913"/>
                  </a:lnTo>
                  <a:lnTo>
                    <a:pt x="15560" y="1314083"/>
                  </a:lnTo>
                  <a:lnTo>
                    <a:pt x="24149" y="1359630"/>
                  </a:lnTo>
                  <a:lnTo>
                    <a:pt x="34539" y="1404516"/>
                  </a:lnTo>
                  <a:lnTo>
                    <a:pt x="46691" y="1448700"/>
                  </a:lnTo>
                  <a:lnTo>
                    <a:pt x="60565" y="1492144"/>
                  </a:lnTo>
                  <a:lnTo>
                    <a:pt x="76122" y="1534808"/>
                  </a:lnTo>
                  <a:lnTo>
                    <a:pt x="93324" y="1576653"/>
                  </a:lnTo>
                  <a:lnTo>
                    <a:pt x="112130" y="1617640"/>
                  </a:lnTo>
                  <a:lnTo>
                    <a:pt x="132501" y="1657729"/>
                  </a:lnTo>
                  <a:lnTo>
                    <a:pt x="154399" y="1696880"/>
                  </a:lnTo>
                  <a:lnTo>
                    <a:pt x="177783" y="1735056"/>
                  </a:lnTo>
                  <a:lnTo>
                    <a:pt x="202615" y="1772216"/>
                  </a:lnTo>
                  <a:lnTo>
                    <a:pt x="228855" y="1808321"/>
                  </a:lnTo>
                  <a:lnTo>
                    <a:pt x="256464" y="1843331"/>
                  </a:lnTo>
                  <a:lnTo>
                    <a:pt x="285403" y="1877209"/>
                  </a:lnTo>
                  <a:lnTo>
                    <a:pt x="315633" y="1909913"/>
                  </a:lnTo>
                  <a:lnTo>
                    <a:pt x="347113" y="1941405"/>
                  </a:lnTo>
                  <a:lnTo>
                    <a:pt x="379806" y="1971646"/>
                  </a:lnTo>
                  <a:lnTo>
                    <a:pt x="413671" y="2000595"/>
                  </a:lnTo>
                  <a:lnTo>
                    <a:pt x="448669" y="2028215"/>
                  </a:lnTo>
                  <a:lnTo>
                    <a:pt x="484762" y="2054465"/>
                  </a:lnTo>
                  <a:lnTo>
                    <a:pt x="521909" y="2079307"/>
                  </a:lnTo>
                  <a:lnTo>
                    <a:pt x="560072" y="2102701"/>
                  </a:lnTo>
                  <a:lnTo>
                    <a:pt x="599211" y="2124607"/>
                  </a:lnTo>
                  <a:lnTo>
                    <a:pt x="639287" y="2144987"/>
                  </a:lnTo>
                  <a:lnTo>
                    <a:pt x="680261" y="2163801"/>
                  </a:lnTo>
                  <a:lnTo>
                    <a:pt x="722093" y="2181009"/>
                  </a:lnTo>
                  <a:lnTo>
                    <a:pt x="764744" y="2196573"/>
                  </a:lnTo>
                  <a:lnTo>
                    <a:pt x="808176" y="2210453"/>
                  </a:lnTo>
                  <a:lnTo>
                    <a:pt x="852347" y="2222610"/>
                  </a:lnTo>
                  <a:lnTo>
                    <a:pt x="897221" y="2233005"/>
                  </a:lnTo>
                  <a:lnTo>
                    <a:pt x="942756" y="2241597"/>
                  </a:lnTo>
                  <a:lnTo>
                    <a:pt x="988914" y="2248349"/>
                  </a:lnTo>
                  <a:lnTo>
                    <a:pt x="1035655" y="2253220"/>
                  </a:lnTo>
                  <a:lnTo>
                    <a:pt x="1082941" y="2256172"/>
                  </a:lnTo>
                  <a:lnTo>
                    <a:pt x="1124899" y="2257043"/>
                  </a:lnTo>
                  <a:lnTo>
                    <a:pt x="1136571" y="2257043"/>
                  </a:lnTo>
                  <a:lnTo>
                    <a:pt x="1178572" y="2256172"/>
                  </a:lnTo>
                  <a:lnTo>
                    <a:pt x="1225902" y="2253220"/>
                  </a:lnTo>
                  <a:lnTo>
                    <a:pt x="1272682" y="2248349"/>
                  </a:lnTo>
                  <a:lnTo>
                    <a:pt x="1318875" y="2241597"/>
                  </a:lnTo>
                  <a:lnTo>
                    <a:pt x="1364440" y="2233005"/>
                  </a:lnTo>
                  <a:lnTo>
                    <a:pt x="1409339" y="2222610"/>
                  </a:lnTo>
                  <a:lnTo>
                    <a:pt x="1453533" y="2210453"/>
                  </a:lnTo>
                  <a:lnTo>
                    <a:pt x="1496982" y="2196573"/>
                  </a:lnTo>
                  <a:lnTo>
                    <a:pt x="1539647" y="2181009"/>
                  </a:lnTo>
                  <a:lnTo>
                    <a:pt x="1581490" y="2163801"/>
                  </a:lnTo>
                  <a:lnTo>
                    <a:pt x="1622471" y="2144987"/>
                  </a:lnTo>
                  <a:lnTo>
                    <a:pt x="1662551" y="2124607"/>
                  </a:lnTo>
                  <a:lnTo>
                    <a:pt x="1701692" y="2102701"/>
                  </a:lnTo>
                  <a:lnTo>
                    <a:pt x="1739853" y="2079307"/>
                  </a:lnTo>
                  <a:lnTo>
                    <a:pt x="1776997" y="2054465"/>
                  </a:lnTo>
                  <a:lnTo>
                    <a:pt x="1813083" y="2028215"/>
                  </a:lnTo>
                  <a:lnTo>
                    <a:pt x="1848074" y="2000595"/>
                  </a:lnTo>
                  <a:lnTo>
                    <a:pt x="1881929" y="1971646"/>
                  </a:lnTo>
                  <a:lnTo>
                    <a:pt x="1914610" y="1941405"/>
                  </a:lnTo>
                  <a:lnTo>
                    <a:pt x="1946077" y="1909913"/>
                  </a:lnTo>
                  <a:lnTo>
                    <a:pt x="1976292" y="1877209"/>
                  </a:lnTo>
                  <a:lnTo>
                    <a:pt x="2005216" y="1843331"/>
                  </a:lnTo>
                  <a:lnTo>
                    <a:pt x="2032809" y="1808321"/>
                  </a:lnTo>
                  <a:lnTo>
                    <a:pt x="2059033" y="1772216"/>
                  </a:lnTo>
                  <a:lnTo>
                    <a:pt x="2083848" y="1735056"/>
                  </a:lnTo>
                  <a:lnTo>
                    <a:pt x="2107215" y="1696880"/>
                  </a:lnTo>
                  <a:lnTo>
                    <a:pt x="2129095" y="1657729"/>
                  </a:lnTo>
                  <a:lnTo>
                    <a:pt x="2149449" y="1617640"/>
                  </a:lnTo>
                  <a:lnTo>
                    <a:pt x="2168239" y="1576653"/>
                  </a:lnTo>
                  <a:lnTo>
                    <a:pt x="2185424" y="1534808"/>
                  </a:lnTo>
                  <a:lnTo>
                    <a:pt x="2200966" y="1492144"/>
                  </a:lnTo>
                  <a:lnTo>
                    <a:pt x="2214826" y="1448700"/>
                  </a:lnTo>
                  <a:lnTo>
                    <a:pt x="2226965" y="1404516"/>
                  </a:lnTo>
                  <a:lnTo>
                    <a:pt x="2237344" y="1359630"/>
                  </a:lnTo>
                  <a:lnTo>
                    <a:pt x="2245923" y="1314083"/>
                  </a:lnTo>
                  <a:lnTo>
                    <a:pt x="2252663" y="1267913"/>
                  </a:lnTo>
                  <a:lnTo>
                    <a:pt x="2257527" y="1221159"/>
                  </a:lnTo>
                  <a:lnTo>
                    <a:pt x="2260473" y="1173862"/>
                  </a:lnTo>
                  <a:lnTo>
                    <a:pt x="2261464" y="1126060"/>
                  </a:lnTo>
                  <a:lnTo>
                    <a:pt x="2260473" y="1078208"/>
                  </a:lnTo>
                  <a:lnTo>
                    <a:pt x="2257527" y="1030868"/>
                  </a:lnTo>
                  <a:lnTo>
                    <a:pt x="2252663" y="984079"/>
                  </a:lnTo>
                  <a:lnTo>
                    <a:pt x="2245923" y="937882"/>
                  </a:lnTo>
                  <a:lnTo>
                    <a:pt x="2237344" y="892313"/>
                  </a:lnTo>
                  <a:lnTo>
                    <a:pt x="2226965" y="847414"/>
                  </a:lnTo>
                  <a:lnTo>
                    <a:pt x="2214826" y="803221"/>
                  </a:lnTo>
                  <a:lnTo>
                    <a:pt x="2200966" y="759775"/>
                  </a:lnTo>
                  <a:lnTo>
                    <a:pt x="2185424" y="717115"/>
                  </a:lnTo>
                  <a:lnTo>
                    <a:pt x="2168239" y="675279"/>
                  </a:lnTo>
                  <a:lnTo>
                    <a:pt x="2149449" y="634305"/>
                  </a:lnTo>
                  <a:lnTo>
                    <a:pt x="2129095" y="594234"/>
                  </a:lnTo>
                  <a:lnTo>
                    <a:pt x="2107215" y="555105"/>
                  </a:lnTo>
                  <a:lnTo>
                    <a:pt x="2083848" y="516955"/>
                  </a:lnTo>
                  <a:lnTo>
                    <a:pt x="2059033" y="479824"/>
                  </a:lnTo>
                  <a:lnTo>
                    <a:pt x="2032809" y="443751"/>
                  </a:lnTo>
                  <a:lnTo>
                    <a:pt x="2005216" y="408775"/>
                  </a:lnTo>
                  <a:lnTo>
                    <a:pt x="1976292" y="374935"/>
                  </a:lnTo>
                  <a:lnTo>
                    <a:pt x="1946077" y="342270"/>
                  </a:lnTo>
                  <a:lnTo>
                    <a:pt x="1914610" y="310819"/>
                  </a:lnTo>
                  <a:lnTo>
                    <a:pt x="1881929" y="280620"/>
                  </a:lnTo>
                  <a:lnTo>
                    <a:pt x="1848074" y="251713"/>
                  </a:lnTo>
                  <a:lnTo>
                    <a:pt x="1813083" y="224136"/>
                  </a:lnTo>
                  <a:lnTo>
                    <a:pt x="1776997" y="197929"/>
                  </a:lnTo>
                  <a:lnTo>
                    <a:pt x="1739853" y="173131"/>
                  </a:lnTo>
                  <a:lnTo>
                    <a:pt x="1701692" y="149780"/>
                  </a:lnTo>
                  <a:lnTo>
                    <a:pt x="1662551" y="127915"/>
                  </a:lnTo>
                  <a:lnTo>
                    <a:pt x="1622471" y="107576"/>
                  </a:lnTo>
                  <a:lnTo>
                    <a:pt x="1581490" y="88801"/>
                  </a:lnTo>
                  <a:lnTo>
                    <a:pt x="1539647" y="71629"/>
                  </a:lnTo>
                  <a:lnTo>
                    <a:pt x="1496982" y="56100"/>
                  </a:lnTo>
                  <a:lnTo>
                    <a:pt x="1453533" y="42251"/>
                  </a:lnTo>
                  <a:lnTo>
                    <a:pt x="1409339" y="30123"/>
                  </a:lnTo>
                  <a:lnTo>
                    <a:pt x="1364440" y="19754"/>
                  </a:lnTo>
                  <a:lnTo>
                    <a:pt x="1318875" y="11182"/>
                  </a:lnTo>
                  <a:lnTo>
                    <a:pt x="1272682" y="4448"/>
                  </a:lnTo>
                  <a:lnTo>
                    <a:pt x="1229849" y="0"/>
                  </a:lnTo>
                  <a:close/>
                </a:path>
              </a:pathLst>
            </a:custGeom>
            <a:solidFill>
              <a:srgbClr val="5681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18589" y="3909059"/>
              <a:ext cx="1868170" cy="2037714"/>
            </a:xfrm>
            <a:custGeom>
              <a:avLst/>
              <a:gdLst/>
              <a:ahLst/>
              <a:cxnLst/>
              <a:rect l="l" t="t" r="r" b="b"/>
              <a:pathLst>
                <a:path w="1868170" h="2037714">
                  <a:moveTo>
                    <a:pt x="1229568" y="0"/>
                  </a:moveTo>
                  <a:lnTo>
                    <a:pt x="1031613" y="0"/>
                  </a:lnTo>
                  <a:lnTo>
                    <a:pt x="988781" y="4448"/>
                  </a:lnTo>
                  <a:lnTo>
                    <a:pt x="942588" y="11182"/>
                  </a:lnTo>
                  <a:lnTo>
                    <a:pt x="897023" y="19752"/>
                  </a:lnTo>
                  <a:lnTo>
                    <a:pt x="852124" y="30120"/>
                  </a:lnTo>
                  <a:lnTo>
                    <a:pt x="807931" y="42247"/>
                  </a:lnTo>
                  <a:lnTo>
                    <a:pt x="764482" y="56093"/>
                  </a:lnTo>
                  <a:lnTo>
                    <a:pt x="721816" y="71620"/>
                  </a:lnTo>
                  <a:lnTo>
                    <a:pt x="679974" y="88788"/>
                  </a:lnTo>
                  <a:lnTo>
                    <a:pt x="638992" y="107559"/>
                  </a:lnTo>
                  <a:lnTo>
                    <a:pt x="598912" y="127893"/>
                  </a:lnTo>
                  <a:lnTo>
                    <a:pt x="559772" y="149751"/>
                  </a:lnTo>
                  <a:lnTo>
                    <a:pt x="521610" y="173095"/>
                  </a:lnTo>
                  <a:lnTo>
                    <a:pt x="484467" y="197885"/>
                  </a:lnTo>
                  <a:lnTo>
                    <a:pt x="448380" y="224083"/>
                  </a:lnTo>
                  <a:lnTo>
                    <a:pt x="413390" y="251649"/>
                  </a:lnTo>
                  <a:lnTo>
                    <a:pt x="379535" y="280544"/>
                  </a:lnTo>
                  <a:lnTo>
                    <a:pt x="346854" y="310729"/>
                  </a:lnTo>
                  <a:lnTo>
                    <a:pt x="315386" y="342166"/>
                  </a:lnTo>
                  <a:lnTo>
                    <a:pt x="285171" y="374815"/>
                  </a:lnTo>
                  <a:lnTo>
                    <a:pt x="256247" y="408637"/>
                  </a:lnTo>
                  <a:lnTo>
                    <a:pt x="228654" y="443593"/>
                  </a:lnTo>
                  <a:lnTo>
                    <a:pt x="202431" y="479644"/>
                  </a:lnTo>
                  <a:lnTo>
                    <a:pt x="177616" y="516752"/>
                  </a:lnTo>
                  <a:lnTo>
                    <a:pt x="154249" y="554876"/>
                  </a:lnTo>
                  <a:lnTo>
                    <a:pt x="132368" y="593978"/>
                  </a:lnTo>
                  <a:lnTo>
                    <a:pt x="112014" y="634020"/>
                  </a:lnTo>
                  <a:lnTo>
                    <a:pt x="93225" y="674961"/>
                  </a:lnTo>
                  <a:lnTo>
                    <a:pt x="76039" y="716764"/>
                  </a:lnTo>
                  <a:lnTo>
                    <a:pt x="60497" y="759388"/>
                  </a:lnTo>
                  <a:lnTo>
                    <a:pt x="46637" y="802795"/>
                  </a:lnTo>
                  <a:lnTo>
                    <a:pt x="34498" y="846946"/>
                  </a:lnTo>
                  <a:lnTo>
                    <a:pt x="24120" y="891802"/>
                  </a:lnTo>
                  <a:lnTo>
                    <a:pt x="15541" y="937324"/>
                  </a:lnTo>
                  <a:lnTo>
                    <a:pt x="8800" y="983473"/>
                  </a:lnTo>
                  <a:lnTo>
                    <a:pt x="3937" y="1030209"/>
                  </a:lnTo>
                  <a:lnTo>
                    <a:pt x="990" y="1077494"/>
                  </a:lnTo>
                  <a:lnTo>
                    <a:pt x="0" y="1125289"/>
                  </a:lnTo>
                  <a:lnTo>
                    <a:pt x="1113" y="1176041"/>
                  </a:lnTo>
                  <a:lnTo>
                    <a:pt x="4422" y="1226217"/>
                  </a:lnTo>
                  <a:lnTo>
                    <a:pt x="9880" y="1275771"/>
                  </a:lnTo>
                  <a:lnTo>
                    <a:pt x="17443" y="1324655"/>
                  </a:lnTo>
                  <a:lnTo>
                    <a:pt x="27063" y="1372823"/>
                  </a:lnTo>
                  <a:lnTo>
                    <a:pt x="38694" y="1420230"/>
                  </a:lnTo>
                  <a:lnTo>
                    <a:pt x="52291" y="1466827"/>
                  </a:lnTo>
                  <a:lnTo>
                    <a:pt x="67808" y="1512570"/>
                  </a:lnTo>
                  <a:lnTo>
                    <a:pt x="85198" y="1557411"/>
                  </a:lnTo>
                  <a:lnTo>
                    <a:pt x="104416" y="1601304"/>
                  </a:lnTo>
                  <a:lnTo>
                    <a:pt x="125415" y="1644203"/>
                  </a:lnTo>
                  <a:lnTo>
                    <a:pt x="148150" y="1686060"/>
                  </a:lnTo>
                  <a:lnTo>
                    <a:pt x="172574" y="1726831"/>
                  </a:lnTo>
                  <a:lnTo>
                    <a:pt x="198642" y="1766467"/>
                  </a:lnTo>
                  <a:lnTo>
                    <a:pt x="226306" y="1804923"/>
                  </a:lnTo>
                  <a:lnTo>
                    <a:pt x="255522" y="1842153"/>
                  </a:lnTo>
                  <a:lnTo>
                    <a:pt x="286244" y="1878109"/>
                  </a:lnTo>
                  <a:lnTo>
                    <a:pt x="318424" y="1912745"/>
                  </a:lnTo>
                  <a:lnTo>
                    <a:pt x="352018" y="1946015"/>
                  </a:lnTo>
                  <a:lnTo>
                    <a:pt x="386979" y="1977873"/>
                  </a:lnTo>
                  <a:lnTo>
                    <a:pt x="423261" y="2008272"/>
                  </a:lnTo>
                  <a:lnTo>
                    <a:pt x="460818" y="2037165"/>
                  </a:lnTo>
                  <a:lnTo>
                    <a:pt x="1867964" y="268539"/>
                  </a:lnTo>
                  <a:lnTo>
                    <a:pt x="1830115" y="237322"/>
                  </a:lnTo>
                  <a:lnTo>
                    <a:pt x="1790925" y="207767"/>
                  </a:lnTo>
                  <a:lnTo>
                    <a:pt x="1750448" y="179920"/>
                  </a:lnTo>
                  <a:lnTo>
                    <a:pt x="1708734" y="153832"/>
                  </a:lnTo>
                  <a:lnTo>
                    <a:pt x="1665836" y="129551"/>
                  </a:lnTo>
                  <a:lnTo>
                    <a:pt x="1621806" y="107126"/>
                  </a:lnTo>
                  <a:lnTo>
                    <a:pt x="1576697" y="86605"/>
                  </a:lnTo>
                  <a:lnTo>
                    <a:pt x="1530560" y="68037"/>
                  </a:lnTo>
                  <a:lnTo>
                    <a:pt x="1483448" y="51470"/>
                  </a:lnTo>
                  <a:lnTo>
                    <a:pt x="1435413" y="36955"/>
                  </a:lnTo>
                  <a:lnTo>
                    <a:pt x="1386506" y="24539"/>
                  </a:lnTo>
                  <a:lnTo>
                    <a:pt x="1336781" y="14271"/>
                  </a:lnTo>
                  <a:lnTo>
                    <a:pt x="1286288" y="6200"/>
                  </a:lnTo>
                  <a:lnTo>
                    <a:pt x="1235081" y="375"/>
                  </a:lnTo>
                  <a:lnTo>
                    <a:pt x="1229568" y="0"/>
                  </a:lnTo>
                  <a:close/>
                </a:path>
              </a:pathLst>
            </a:custGeom>
            <a:solidFill>
              <a:srgbClr val="6285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8311395" y="4247465"/>
            <a:ext cx="2280405" cy="2153335"/>
            <a:chOff x="8261198" y="3909059"/>
            <a:chExt cx="2260600" cy="2257425"/>
          </a:xfrm>
        </p:grpSpPr>
        <p:sp>
          <p:nvSpPr>
            <p:cNvPr id="37" name="object 37"/>
            <p:cNvSpPr/>
            <p:nvPr/>
          </p:nvSpPr>
          <p:spPr>
            <a:xfrm>
              <a:off x="8261198" y="3909059"/>
              <a:ext cx="2260600" cy="2257425"/>
            </a:xfrm>
            <a:custGeom>
              <a:avLst/>
              <a:gdLst/>
              <a:ahLst/>
              <a:cxnLst/>
              <a:rect l="l" t="t" r="r" b="b"/>
              <a:pathLst>
                <a:path w="2260600" h="2257425">
                  <a:moveTo>
                    <a:pt x="1229752" y="0"/>
                  </a:moveTo>
                  <a:lnTo>
                    <a:pt x="1031711" y="0"/>
                  </a:lnTo>
                  <a:lnTo>
                    <a:pt x="988914" y="4448"/>
                  </a:lnTo>
                  <a:lnTo>
                    <a:pt x="942756" y="11182"/>
                  </a:lnTo>
                  <a:lnTo>
                    <a:pt x="897220" y="19754"/>
                  </a:lnTo>
                  <a:lnTo>
                    <a:pt x="852347" y="30123"/>
                  </a:lnTo>
                  <a:lnTo>
                    <a:pt x="808175" y="42251"/>
                  </a:lnTo>
                  <a:lnTo>
                    <a:pt x="764744" y="56100"/>
                  </a:lnTo>
                  <a:lnTo>
                    <a:pt x="722093" y="71629"/>
                  </a:lnTo>
                  <a:lnTo>
                    <a:pt x="680261" y="88801"/>
                  </a:lnTo>
                  <a:lnTo>
                    <a:pt x="639287" y="107576"/>
                  </a:lnTo>
                  <a:lnTo>
                    <a:pt x="599211" y="127915"/>
                  </a:lnTo>
                  <a:lnTo>
                    <a:pt x="560072" y="149780"/>
                  </a:lnTo>
                  <a:lnTo>
                    <a:pt x="521909" y="173131"/>
                  </a:lnTo>
                  <a:lnTo>
                    <a:pt x="484762" y="197929"/>
                  </a:lnTo>
                  <a:lnTo>
                    <a:pt x="448669" y="224136"/>
                  </a:lnTo>
                  <a:lnTo>
                    <a:pt x="413671" y="251713"/>
                  </a:lnTo>
                  <a:lnTo>
                    <a:pt x="379806" y="280620"/>
                  </a:lnTo>
                  <a:lnTo>
                    <a:pt x="347113" y="310819"/>
                  </a:lnTo>
                  <a:lnTo>
                    <a:pt x="315633" y="342270"/>
                  </a:lnTo>
                  <a:lnTo>
                    <a:pt x="285403" y="374935"/>
                  </a:lnTo>
                  <a:lnTo>
                    <a:pt x="256464" y="408775"/>
                  </a:lnTo>
                  <a:lnTo>
                    <a:pt x="228855" y="443751"/>
                  </a:lnTo>
                  <a:lnTo>
                    <a:pt x="202615" y="479824"/>
                  </a:lnTo>
                  <a:lnTo>
                    <a:pt x="177783" y="516955"/>
                  </a:lnTo>
                  <a:lnTo>
                    <a:pt x="154399" y="555105"/>
                  </a:lnTo>
                  <a:lnTo>
                    <a:pt x="132501" y="594234"/>
                  </a:lnTo>
                  <a:lnTo>
                    <a:pt x="112130" y="634305"/>
                  </a:lnTo>
                  <a:lnTo>
                    <a:pt x="93324" y="675279"/>
                  </a:lnTo>
                  <a:lnTo>
                    <a:pt x="76122" y="717115"/>
                  </a:lnTo>
                  <a:lnTo>
                    <a:pt x="60565" y="759775"/>
                  </a:lnTo>
                  <a:lnTo>
                    <a:pt x="46691" y="803221"/>
                  </a:lnTo>
                  <a:lnTo>
                    <a:pt x="34539" y="847414"/>
                  </a:lnTo>
                  <a:lnTo>
                    <a:pt x="24149" y="892313"/>
                  </a:lnTo>
                  <a:lnTo>
                    <a:pt x="15560" y="937882"/>
                  </a:lnTo>
                  <a:lnTo>
                    <a:pt x="8811" y="984079"/>
                  </a:lnTo>
                  <a:lnTo>
                    <a:pt x="3942" y="1030868"/>
                  </a:lnTo>
                  <a:lnTo>
                    <a:pt x="992" y="1078208"/>
                  </a:lnTo>
                  <a:lnTo>
                    <a:pt x="0" y="1126060"/>
                  </a:lnTo>
                  <a:lnTo>
                    <a:pt x="992" y="1173862"/>
                  </a:lnTo>
                  <a:lnTo>
                    <a:pt x="3942" y="1221159"/>
                  </a:lnTo>
                  <a:lnTo>
                    <a:pt x="8811" y="1267913"/>
                  </a:lnTo>
                  <a:lnTo>
                    <a:pt x="15560" y="1314083"/>
                  </a:lnTo>
                  <a:lnTo>
                    <a:pt x="24149" y="1359630"/>
                  </a:lnTo>
                  <a:lnTo>
                    <a:pt x="34539" y="1404516"/>
                  </a:lnTo>
                  <a:lnTo>
                    <a:pt x="46691" y="1448700"/>
                  </a:lnTo>
                  <a:lnTo>
                    <a:pt x="60565" y="1492144"/>
                  </a:lnTo>
                  <a:lnTo>
                    <a:pt x="76122" y="1534808"/>
                  </a:lnTo>
                  <a:lnTo>
                    <a:pt x="93324" y="1576653"/>
                  </a:lnTo>
                  <a:lnTo>
                    <a:pt x="112130" y="1617640"/>
                  </a:lnTo>
                  <a:lnTo>
                    <a:pt x="132501" y="1657729"/>
                  </a:lnTo>
                  <a:lnTo>
                    <a:pt x="154399" y="1696880"/>
                  </a:lnTo>
                  <a:lnTo>
                    <a:pt x="177783" y="1735056"/>
                  </a:lnTo>
                  <a:lnTo>
                    <a:pt x="202615" y="1772216"/>
                  </a:lnTo>
                  <a:lnTo>
                    <a:pt x="228855" y="1808321"/>
                  </a:lnTo>
                  <a:lnTo>
                    <a:pt x="256464" y="1843331"/>
                  </a:lnTo>
                  <a:lnTo>
                    <a:pt x="285403" y="1877209"/>
                  </a:lnTo>
                  <a:lnTo>
                    <a:pt x="315633" y="1909913"/>
                  </a:lnTo>
                  <a:lnTo>
                    <a:pt x="347113" y="1941405"/>
                  </a:lnTo>
                  <a:lnTo>
                    <a:pt x="379806" y="1971646"/>
                  </a:lnTo>
                  <a:lnTo>
                    <a:pt x="413671" y="2000595"/>
                  </a:lnTo>
                  <a:lnTo>
                    <a:pt x="448669" y="2028215"/>
                  </a:lnTo>
                  <a:lnTo>
                    <a:pt x="484762" y="2054465"/>
                  </a:lnTo>
                  <a:lnTo>
                    <a:pt x="521909" y="2079307"/>
                  </a:lnTo>
                  <a:lnTo>
                    <a:pt x="560072" y="2102701"/>
                  </a:lnTo>
                  <a:lnTo>
                    <a:pt x="599211" y="2124607"/>
                  </a:lnTo>
                  <a:lnTo>
                    <a:pt x="639287" y="2144987"/>
                  </a:lnTo>
                  <a:lnTo>
                    <a:pt x="680261" y="2163801"/>
                  </a:lnTo>
                  <a:lnTo>
                    <a:pt x="722093" y="2181009"/>
                  </a:lnTo>
                  <a:lnTo>
                    <a:pt x="764744" y="2196573"/>
                  </a:lnTo>
                  <a:lnTo>
                    <a:pt x="808176" y="2210453"/>
                  </a:lnTo>
                  <a:lnTo>
                    <a:pt x="852347" y="2222610"/>
                  </a:lnTo>
                  <a:lnTo>
                    <a:pt x="897221" y="2233005"/>
                  </a:lnTo>
                  <a:lnTo>
                    <a:pt x="942756" y="2241597"/>
                  </a:lnTo>
                  <a:lnTo>
                    <a:pt x="988914" y="2248349"/>
                  </a:lnTo>
                  <a:lnTo>
                    <a:pt x="1035655" y="2253220"/>
                  </a:lnTo>
                  <a:lnTo>
                    <a:pt x="1082941" y="2256172"/>
                  </a:lnTo>
                  <a:lnTo>
                    <a:pt x="1124899" y="2257043"/>
                  </a:lnTo>
                  <a:lnTo>
                    <a:pt x="1136565" y="2257043"/>
                  </a:lnTo>
                  <a:lnTo>
                    <a:pt x="1178522" y="2256172"/>
                  </a:lnTo>
                  <a:lnTo>
                    <a:pt x="1225808" y="2253220"/>
                  </a:lnTo>
                  <a:lnTo>
                    <a:pt x="1272550" y="2248349"/>
                  </a:lnTo>
                  <a:lnTo>
                    <a:pt x="1318708" y="2241597"/>
                  </a:lnTo>
                  <a:lnTo>
                    <a:pt x="1364243" y="2233005"/>
                  </a:lnTo>
                  <a:lnTo>
                    <a:pt x="1409116" y="2222610"/>
                  </a:lnTo>
                  <a:lnTo>
                    <a:pt x="1453288" y="2210453"/>
                  </a:lnTo>
                  <a:lnTo>
                    <a:pt x="1496719" y="2196573"/>
                  </a:lnTo>
                  <a:lnTo>
                    <a:pt x="1539371" y="2181009"/>
                  </a:lnTo>
                  <a:lnTo>
                    <a:pt x="1581203" y="2163801"/>
                  </a:lnTo>
                  <a:lnTo>
                    <a:pt x="1622177" y="2144987"/>
                  </a:lnTo>
                  <a:lnTo>
                    <a:pt x="1662253" y="2124607"/>
                  </a:lnTo>
                  <a:lnTo>
                    <a:pt x="1701392" y="2102701"/>
                  </a:lnTo>
                  <a:lnTo>
                    <a:pt x="1739555" y="2079307"/>
                  </a:lnTo>
                  <a:lnTo>
                    <a:pt x="1776702" y="2054465"/>
                  </a:lnTo>
                  <a:lnTo>
                    <a:pt x="1812794" y="2028215"/>
                  </a:lnTo>
                  <a:lnTo>
                    <a:pt x="1847793" y="2000595"/>
                  </a:lnTo>
                  <a:lnTo>
                    <a:pt x="1881658" y="1971646"/>
                  </a:lnTo>
                  <a:lnTo>
                    <a:pt x="1914350" y="1941405"/>
                  </a:lnTo>
                  <a:lnTo>
                    <a:pt x="1945831" y="1909913"/>
                  </a:lnTo>
                  <a:lnTo>
                    <a:pt x="1976060" y="1877209"/>
                  </a:lnTo>
                  <a:lnTo>
                    <a:pt x="2004999" y="1843331"/>
                  </a:lnTo>
                  <a:lnTo>
                    <a:pt x="2032608" y="1808321"/>
                  </a:lnTo>
                  <a:lnTo>
                    <a:pt x="2058848" y="1772216"/>
                  </a:lnTo>
                  <a:lnTo>
                    <a:pt x="2083680" y="1735056"/>
                  </a:lnTo>
                  <a:lnTo>
                    <a:pt x="2107065" y="1696880"/>
                  </a:lnTo>
                  <a:lnTo>
                    <a:pt x="2128962" y="1657729"/>
                  </a:lnTo>
                  <a:lnTo>
                    <a:pt x="2149334" y="1617640"/>
                  </a:lnTo>
                  <a:lnTo>
                    <a:pt x="2168140" y="1576653"/>
                  </a:lnTo>
                  <a:lnTo>
                    <a:pt x="2185341" y="1534808"/>
                  </a:lnTo>
                  <a:lnTo>
                    <a:pt x="2200899" y="1492144"/>
                  </a:lnTo>
                  <a:lnTo>
                    <a:pt x="2214773" y="1448700"/>
                  </a:lnTo>
                  <a:lnTo>
                    <a:pt x="2226925" y="1404516"/>
                  </a:lnTo>
                  <a:lnTo>
                    <a:pt x="2237315" y="1359630"/>
                  </a:lnTo>
                  <a:lnTo>
                    <a:pt x="2245904" y="1314083"/>
                  </a:lnTo>
                  <a:lnTo>
                    <a:pt x="2252652" y="1267913"/>
                  </a:lnTo>
                  <a:lnTo>
                    <a:pt x="2257521" y="1221159"/>
                  </a:lnTo>
                  <a:lnTo>
                    <a:pt x="2260403" y="1174969"/>
                  </a:lnTo>
                  <a:lnTo>
                    <a:pt x="1229752" y="0"/>
                  </a:lnTo>
                  <a:close/>
                </a:path>
                <a:path w="2260600" h="2257425">
                  <a:moveTo>
                    <a:pt x="2260403" y="0"/>
                  </a:moveTo>
                  <a:lnTo>
                    <a:pt x="1229752" y="0"/>
                  </a:lnTo>
                  <a:lnTo>
                    <a:pt x="1272550" y="4448"/>
                  </a:lnTo>
                  <a:lnTo>
                    <a:pt x="1318708" y="11182"/>
                  </a:lnTo>
                  <a:lnTo>
                    <a:pt x="1364243" y="19754"/>
                  </a:lnTo>
                  <a:lnTo>
                    <a:pt x="1409116" y="30123"/>
                  </a:lnTo>
                  <a:lnTo>
                    <a:pt x="1453288" y="42251"/>
                  </a:lnTo>
                  <a:lnTo>
                    <a:pt x="1496719" y="56100"/>
                  </a:lnTo>
                  <a:lnTo>
                    <a:pt x="1539370" y="71629"/>
                  </a:lnTo>
                  <a:lnTo>
                    <a:pt x="1581203" y="88801"/>
                  </a:lnTo>
                  <a:lnTo>
                    <a:pt x="1622176" y="107576"/>
                  </a:lnTo>
                  <a:lnTo>
                    <a:pt x="1662252" y="127915"/>
                  </a:lnTo>
                  <a:lnTo>
                    <a:pt x="1701392" y="149780"/>
                  </a:lnTo>
                  <a:lnTo>
                    <a:pt x="1739554" y="173131"/>
                  </a:lnTo>
                  <a:lnTo>
                    <a:pt x="1776702" y="197929"/>
                  </a:lnTo>
                  <a:lnTo>
                    <a:pt x="1812794" y="224136"/>
                  </a:lnTo>
                  <a:lnTo>
                    <a:pt x="1847793" y="251713"/>
                  </a:lnTo>
                  <a:lnTo>
                    <a:pt x="1881658" y="280620"/>
                  </a:lnTo>
                  <a:lnTo>
                    <a:pt x="1914350" y="310819"/>
                  </a:lnTo>
                  <a:lnTo>
                    <a:pt x="1945831" y="342270"/>
                  </a:lnTo>
                  <a:lnTo>
                    <a:pt x="1976060" y="374935"/>
                  </a:lnTo>
                  <a:lnTo>
                    <a:pt x="2004999" y="408775"/>
                  </a:lnTo>
                  <a:lnTo>
                    <a:pt x="2032608" y="443751"/>
                  </a:lnTo>
                  <a:lnTo>
                    <a:pt x="2058848" y="479824"/>
                  </a:lnTo>
                  <a:lnTo>
                    <a:pt x="2083680" y="516955"/>
                  </a:lnTo>
                  <a:lnTo>
                    <a:pt x="2107065" y="555105"/>
                  </a:lnTo>
                  <a:lnTo>
                    <a:pt x="2128962" y="594234"/>
                  </a:lnTo>
                  <a:lnTo>
                    <a:pt x="2149334" y="634305"/>
                  </a:lnTo>
                  <a:lnTo>
                    <a:pt x="2168140" y="675279"/>
                  </a:lnTo>
                  <a:lnTo>
                    <a:pt x="2185341" y="717115"/>
                  </a:lnTo>
                  <a:lnTo>
                    <a:pt x="2200898" y="759775"/>
                  </a:lnTo>
                  <a:lnTo>
                    <a:pt x="2214773" y="803221"/>
                  </a:lnTo>
                  <a:lnTo>
                    <a:pt x="2226925" y="847414"/>
                  </a:lnTo>
                  <a:lnTo>
                    <a:pt x="2237315" y="892313"/>
                  </a:lnTo>
                  <a:lnTo>
                    <a:pt x="2245904" y="937882"/>
                  </a:lnTo>
                  <a:lnTo>
                    <a:pt x="2252652" y="984079"/>
                  </a:lnTo>
                  <a:lnTo>
                    <a:pt x="2257521" y="1030868"/>
                  </a:lnTo>
                  <a:lnTo>
                    <a:pt x="2260403" y="1077100"/>
                  </a:lnTo>
                  <a:lnTo>
                    <a:pt x="2260403" y="0"/>
                  </a:lnTo>
                  <a:close/>
                </a:path>
              </a:pathLst>
            </a:custGeom>
            <a:solidFill>
              <a:srgbClr val="FD646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264766" y="3909059"/>
              <a:ext cx="1868170" cy="2037714"/>
            </a:xfrm>
            <a:custGeom>
              <a:avLst/>
              <a:gdLst/>
              <a:ahLst/>
              <a:cxnLst/>
              <a:rect l="l" t="t" r="r" b="b"/>
              <a:pathLst>
                <a:path w="1868170" h="2037714">
                  <a:moveTo>
                    <a:pt x="1229661" y="0"/>
                  </a:moveTo>
                  <a:lnTo>
                    <a:pt x="1031695" y="0"/>
                  </a:lnTo>
                  <a:lnTo>
                    <a:pt x="988857" y="4448"/>
                  </a:lnTo>
                  <a:lnTo>
                    <a:pt x="942658" y="11182"/>
                  </a:lnTo>
                  <a:lnTo>
                    <a:pt x="897087" y="19752"/>
                  </a:lnTo>
                  <a:lnTo>
                    <a:pt x="852183" y="30120"/>
                  </a:lnTo>
                  <a:lnTo>
                    <a:pt x="807984" y="42247"/>
                  </a:lnTo>
                  <a:lnTo>
                    <a:pt x="764530" y="56093"/>
                  </a:lnTo>
                  <a:lnTo>
                    <a:pt x="721860" y="71620"/>
                  </a:lnTo>
                  <a:lnTo>
                    <a:pt x="680013" y="88788"/>
                  </a:lnTo>
                  <a:lnTo>
                    <a:pt x="639028" y="107559"/>
                  </a:lnTo>
                  <a:lnTo>
                    <a:pt x="598944" y="127893"/>
                  </a:lnTo>
                  <a:lnTo>
                    <a:pt x="559800" y="149751"/>
                  </a:lnTo>
                  <a:lnTo>
                    <a:pt x="521636" y="173095"/>
                  </a:lnTo>
                  <a:lnTo>
                    <a:pt x="484489" y="197885"/>
                  </a:lnTo>
                  <a:lnTo>
                    <a:pt x="448400" y="224083"/>
                  </a:lnTo>
                  <a:lnTo>
                    <a:pt x="413407" y="251649"/>
                  </a:lnTo>
                  <a:lnTo>
                    <a:pt x="379550" y="280544"/>
                  </a:lnTo>
                  <a:lnTo>
                    <a:pt x="346867" y="310729"/>
                  </a:lnTo>
                  <a:lnTo>
                    <a:pt x="315397" y="342166"/>
                  </a:lnTo>
                  <a:lnTo>
                    <a:pt x="285180" y="374815"/>
                  </a:lnTo>
                  <a:lnTo>
                    <a:pt x="256255" y="408637"/>
                  </a:lnTo>
                  <a:lnTo>
                    <a:pt x="228661" y="443593"/>
                  </a:lnTo>
                  <a:lnTo>
                    <a:pt x="202436" y="479644"/>
                  </a:lnTo>
                  <a:lnTo>
                    <a:pt x="177620" y="516752"/>
                  </a:lnTo>
                  <a:lnTo>
                    <a:pt x="154252" y="554876"/>
                  </a:lnTo>
                  <a:lnTo>
                    <a:pt x="132371" y="593978"/>
                  </a:lnTo>
                  <a:lnTo>
                    <a:pt x="112016" y="634020"/>
                  </a:lnTo>
                  <a:lnTo>
                    <a:pt x="93226" y="674961"/>
                  </a:lnTo>
                  <a:lnTo>
                    <a:pt x="76041" y="716764"/>
                  </a:lnTo>
                  <a:lnTo>
                    <a:pt x="60498" y="759388"/>
                  </a:lnTo>
                  <a:lnTo>
                    <a:pt x="46638" y="802795"/>
                  </a:lnTo>
                  <a:lnTo>
                    <a:pt x="34499" y="846946"/>
                  </a:lnTo>
                  <a:lnTo>
                    <a:pt x="24120" y="891802"/>
                  </a:lnTo>
                  <a:lnTo>
                    <a:pt x="15541" y="937324"/>
                  </a:lnTo>
                  <a:lnTo>
                    <a:pt x="8800" y="983473"/>
                  </a:lnTo>
                  <a:lnTo>
                    <a:pt x="3937" y="1030209"/>
                  </a:lnTo>
                  <a:lnTo>
                    <a:pt x="990" y="1077494"/>
                  </a:lnTo>
                  <a:lnTo>
                    <a:pt x="0" y="1125289"/>
                  </a:lnTo>
                  <a:lnTo>
                    <a:pt x="1113" y="1176041"/>
                  </a:lnTo>
                  <a:lnTo>
                    <a:pt x="4422" y="1226217"/>
                  </a:lnTo>
                  <a:lnTo>
                    <a:pt x="9880" y="1275771"/>
                  </a:lnTo>
                  <a:lnTo>
                    <a:pt x="17443" y="1324655"/>
                  </a:lnTo>
                  <a:lnTo>
                    <a:pt x="27063" y="1372823"/>
                  </a:lnTo>
                  <a:lnTo>
                    <a:pt x="38694" y="1420230"/>
                  </a:lnTo>
                  <a:lnTo>
                    <a:pt x="52291" y="1466827"/>
                  </a:lnTo>
                  <a:lnTo>
                    <a:pt x="67808" y="1512570"/>
                  </a:lnTo>
                  <a:lnTo>
                    <a:pt x="85198" y="1557411"/>
                  </a:lnTo>
                  <a:lnTo>
                    <a:pt x="104416" y="1601304"/>
                  </a:lnTo>
                  <a:lnTo>
                    <a:pt x="125415" y="1644203"/>
                  </a:lnTo>
                  <a:lnTo>
                    <a:pt x="148150" y="1686060"/>
                  </a:lnTo>
                  <a:lnTo>
                    <a:pt x="172574" y="1726831"/>
                  </a:lnTo>
                  <a:lnTo>
                    <a:pt x="198642" y="1766467"/>
                  </a:lnTo>
                  <a:lnTo>
                    <a:pt x="226306" y="1804923"/>
                  </a:lnTo>
                  <a:lnTo>
                    <a:pt x="255522" y="1842153"/>
                  </a:lnTo>
                  <a:lnTo>
                    <a:pt x="286244" y="1878109"/>
                  </a:lnTo>
                  <a:lnTo>
                    <a:pt x="318424" y="1912745"/>
                  </a:lnTo>
                  <a:lnTo>
                    <a:pt x="352018" y="1946015"/>
                  </a:lnTo>
                  <a:lnTo>
                    <a:pt x="386979" y="1977873"/>
                  </a:lnTo>
                  <a:lnTo>
                    <a:pt x="423261" y="2008272"/>
                  </a:lnTo>
                  <a:lnTo>
                    <a:pt x="460818" y="2037165"/>
                  </a:lnTo>
                  <a:lnTo>
                    <a:pt x="1867964" y="268539"/>
                  </a:lnTo>
                  <a:lnTo>
                    <a:pt x="1830116" y="237322"/>
                  </a:lnTo>
                  <a:lnTo>
                    <a:pt x="1790930" y="207767"/>
                  </a:lnTo>
                  <a:lnTo>
                    <a:pt x="1750456" y="179920"/>
                  </a:lnTo>
                  <a:lnTo>
                    <a:pt x="1708749" y="153832"/>
                  </a:lnTo>
                  <a:lnTo>
                    <a:pt x="1665858" y="129551"/>
                  </a:lnTo>
                  <a:lnTo>
                    <a:pt x="1621837" y="107126"/>
                  </a:lnTo>
                  <a:lnTo>
                    <a:pt x="1576736" y="86605"/>
                  </a:lnTo>
                  <a:lnTo>
                    <a:pt x="1530609" y="68037"/>
                  </a:lnTo>
                  <a:lnTo>
                    <a:pt x="1483505" y="51470"/>
                  </a:lnTo>
                  <a:lnTo>
                    <a:pt x="1435479" y="36955"/>
                  </a:lnTo>
                  <a:lnTo>
                    <a:pt x="1386580" y="24539"/>
                  </a:lnTo>
                  <a:lnTo>
                    <a:pt x="1336862" y="14271"/>
                  </a:lnTo>
                  <a:lnTo>
                    <a:pt x="1286376" y="6200"/>
                  </a:lnTo>
                  <a:lnTo>
                    <a:pt x="1235174" y="375"/>
                  </a:lnTo>
                  <a:lnTo>
                    <a:pt x="1229661" y="0"/>
                  </a:lnTo>
                  <a:close/>
                </a:path>
              </a:pathLst>
            </a:custGeom>
            <a:solidFill>
              <a:srgbClr val="FF6C6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990646" y="4859465"/>
            <a:ext cx="1809053" cy="95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14000"/>
              </a:lnSpc>
              <a:spcBef>
                <a:spcPts val="100"/>
              </a:spcBef>
            </a:pPr>
            <a:r>
              <a:rPr lang="ko-KR" altLang="en-US" b="1" dirty="0">
                <a:solidFill>
                  <a:srgbClr val="FFFFFF"/>
                </a:solidFill>
                <a:latin typeface="나눔스퀘어"/>
                <a:cs typeface="나눔스퀘어"/>
              </a:rPr>
              <a:t>의사소통</a:t>
            </a:r>
            <a:endParaRPr lang="en-US" altLang="ko-KR" b="1" dirty="0">
              <a:solidFill>
                <a:srgbClr val="FFFFFF"/>
              </a:solidFill>
              <a:latin typeface="나눔스퀘어"/>
              <a:cs typeface="나눔스퀘어"/>
            </a:endParaRPr>
          </a:p>
          <a:p>
            <a:pPr algn="ctr">
              <a:lnSpc>
                <a:spcPct val="114000"/>
              </a:lnSpc>
              <a:spcBef>
                <a:spcPts val="100"/>
              </a:spcBef>
            </a:pPr>
            <a:r>
              <a:rPr lang="ko-KR" altLang="en-US" b="1" dirty="0">
                <a:solidFill>
                  <a:srgbClr val="FFFFFF"/>
                </a:solidFill>
                <a:latin typeface="나눔스퀘어"/>
                <a:cs typeface="나눔스퀘어"/>
              </a:rPr>
              <a:t>및 </a:t>
            </a:r>
            <a:endParaRPr lang="en-US" altLang="ko-KR" b="1" dirty="0">
              <a:solidFill>
                <a:srgbClr val="FFFFFF"/>
              </a:solidFill>
              <a:latin typeface="나눔스퀘어"/>
              <a:cs typeface="나눔스퀘어"/>
            </a:endParaRPr>
          </a:p>
          <a:p>
            <a:pPr algn="ctr">
              <a:lnSpc>
                <a:spcPct val="114000"/>
              </a:lnSpc>
              <a:spcBef>
                <a:spcPts val="100"/>
              </a:spcBef>
            </a:pPr>
            <a:r>
              <a:rPr lang="ko-KR" altLang="en-US" b="1" dirty="0">
                <a:solidFill>
                  <a:srgbClr val="FFFFFF"/>
                </a:solidFill>
                <a:latin typeface="나눔스퀘어"/>
                <a:cs typeface="나눔스퀘어"/>
              </a:rPr>
              <a:t>교류의 어려움</a:t>
            </a:r>
            <a:endParaRPr dirty="0">
              <a:latin typeface="나눔스퀘어"/>
              <a:cs typeface="나눔스퀘어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89174" y="5203438"/>
            <a:ext cx="1503402" cy="269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80"/>
              </a:lnSpc>
              <a:spcBef>
                <a:spcPts val="100"/>
              </a:spcBef>
            </a:pPr>
            <a:r>
              <a:rPr lang="ko-KR" altLang="en-US" b="1" dirty="0">
                <a:solidFill>
                  <a:srgbClr val="FFFFFF"/>
                </a:solidFill>
                <a:latin typeface="나눔스퀘어"/>
                <a:cs typeface="나눔스퀘어"/>
              </a:rPr>
              <a:t>외로움</a:t>
            </a:r>
            <a:endParaRPr lang="ko-KR" altLang="en-US" dirty="0">
              <a:latin typeface="나눔스퀘어"/>
              <a:cs typeface="나눔스퀘어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87615" y="5185805"/>
            <a:ext cx="1732724" cy="304571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ko-KR" altLang="en-US" b="1" spc="10" dirty="0">
                <a:solidFill>
                  <a:srgbClr val="FFFFFF"/>
                </a:solidFill>
                <a:latin typeface="나눔스퀘어"/>
                <a:cs typeface="나눔스퀘어"/>
              </a:rPr>
              <a:t>사회적 고립</a:t>
            </a:r>
            <a:endParaRPr lang="ko-KR" altLang="en-US" dirty="0">
              <a:latin typeface="나눔스퀘어"/>
              <a:cs typeface="나눔스퀘어"/>
            </a:endParaRPr>
          </a:p>
        </p:txBody>
      </p:sp>
      <p:sp>
        <p:nvSpPr>
          <p:cNvPr id="48" name="object 17">
            <a:extLst>
              <a:ext uri="{FF2B5EF4-FFF2-40B4-BE49-F238E27FC236}">
                <a16:creationId xmlns:a16="http://schemas.microsoft.com/office/drawing/2014/main" id="{4B3BB7FE-5008-386F-A66D-5F36D7CF254D}"/>
              </a:ext>
            </a:extLst>
          </p:cNvPr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01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주제 선정 배경 및 필요성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1E20BCC1-69F6-DEC0-83E8-5C0E1DA5A9C3}"/>
              </a:ext>
            </a:extLst>
          </p:cNvPr>
          <p:cNvSpPr txBox="1"/>
          <p:nvPr/>
        </p:nvSpPr>
        <p:spPr>
          <a:xfrm>
            <a:off x="3351034" y="891819"/>
            <a:ext cx="5489931" cy="10081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20000"/>
              </a:lnSpc>
              <a:spcBef>
                <a:spcPts val="95"/>
              </a:spcBef>
            </a:pPr>
            <a:r>
              <a:rPr lang="ko-KR" altLang="en-US" sz="2800" b="1" dirty="0">
                <a:latin typeface="맑은 고딕"/>
                <a:cs typeface="맑은 고딕"/>
              </a:rPr>
              <a:t>          고령화 사회에서 </a:t>
            </a:r>
            <a:endParaRPr lang="en-US" altLang="ko-KR" sz="2800" b="1" dirty="0">
              <a:latin typeface="맑은 고딕"/>
              <a:cs typeface="맑은 고딕"/>
            </a:endParaRPr>
          </a:p>
          <a:p>
            <a:pPr marL="12700">
              <a:lnSpc>
                <a:spcPct val="120000"/>
              </a:lnSpc>
              <a:spcBef>
                <a:spcPts val="95"/>
              </a:spcBef>
            </a:pPr>
            <a:r>
              <a:rPr lang="ko-KR" altLang="en-US" sz="2800" b="1" dirty="0">
                <a:latin typeface="맑은 고딕"/>
                <a:cs typeface="맑은 고딕"/>
              </a:rPr>
              <a:t>노인들이 겪게 되는 </a:t>
            </a:r>
            <a:r>
              <a:rPr lang="ko-KR" altLang="en-US" sz="2800" b="1" dirty="0">
                <a:solidFill>
                  <a:srgbClr val="00D695"/>
                </a:solidFill>
                <a:highlight>
                  <a:srgbClr val="000000"/>
                </a:highlight>
                <a:latin typeface="맑은 고딕"/>
                <a:cs typeface="맑은 고딕"/>
              </a:rPr>
              <a:t>어려움 증가</a:t>
            </a:r>
            <a:endParaRPr sz="2800" b="1" dirty="0">
              <a:solidFill>
                <a:srgbClr val="00D695"/>
              </a:solidFill>
              <a:highlight>
                <a:srgbClr val="000000"/>
              </a:highlight>
              <a:latin typeface="맑은 고딕"/>
              <a:cs typeface="맑은 고딕"/>
            </a:endParaRPr>
          </a:p>
        </p:txBody>
      </p:sp>
      <p:sp>
        <p:nvSpPr>
          <p:cNvPr id="53" name="object 40">
            <a:extLst>
              <a:ext uri="{FF2B5EF4-FFF2-40B4-BE49-F238E27FC236}">
                <a16:creationId xmlns:a16="http://schemas.microsoft.com/office/drawing/2014/main" id="{95F83DAC-288C-CC20-438B-FD58482199B5}"/>
              </a:ext>
            </a:extLst>
          </p:cNvPr>
          <p:cNvSpPr txBox="1"/>
          <p:nvPr/>
        </p:nvSpPr>
        <p:spPr>
          <a:xfrm>
            <a:off x="2091055" y="3374919"/>
            <a:ext cx="1490345" cy="2498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80"/>
              </a:lnSpc>
              <a:spcBef>
                <a:spcPts val="100"/>
              </a:spcBef>
            </a:pPr>
            <a:r>
              <a:rPr lang="ko-KR" altLang="en-US" sz="1600" b="1" dirty="0">
                <a:solidFill>
                  <a:srgbClr val="FFFFFF"/>
                </a:solidFill>
                <a:latin typeface="나눔스퀘어"/>
                <a:cs typeface="나눔스퀘어"/>
              </a:rPr>
              <a:t>노인</a:t>
            </a:r>
            <a:endParaRPr lang="ko-KR" altLang="en-US" sz="2000" dirty="0">
              <a:latin typeface="나눔스퀘어"/>
              <a:cs typeface="나눔스퀘어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89A73E-6BB1-98FE-A8AC-1C69C9988B9C}"/>
              </a:ext>
            </a:extLst>
          </p:cNvPr>
          <p:cNvSpPr txBox="1"/>
          <p:nvPr/>
        </p:nvSpPr>
        <p:spPr>
          <a:xfrm>
            <a:off x="3515601" y="2337669"/>
            <a:ext cx="8103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.</a:t>
            </a:r>
            <a:endParaRPr lang="ko-KR" altLang="en-US" sz="5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204C65-2496-7CA5-3D3D-91474608C2E8}"/>
              </a:ext>
            </a:extLst>
          </p:cNvPr>
          <p:cNvSpPr txBox="1"/>
          <p:nvPr/>
        </p:nvSpPr>
        <p:spPr>
          <a:xfrm>
            <a:off x="3515601" y="2286000"/>
            <a:ext cx="8103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0" dirty="0"/>
          </a:p>
          <a:p>
            <a:r>
              <a:rPr lang="en-US" altLang="ko-KR" sz="5000" dirty="0"/>
              <a:t>.</a:t>
            </a:r>
            <a:endParaRPr lang="ko-KR" alt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C1C4D-B5A5-B84A-C279-11BD1CBC1AE0}"/>
              </a:ext>
            </a:extLst>
          </p:cNvPr>
          <p:cNvSpPr txBox="1"/>
          <p:nvPr/>
        </p:nvSpPr>
        <p:spPr>
          <a:xfrm>
            <a:off x="3513892" y="23325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ko-KR" altLang="en-US" sz="1800" b="1" spc="-10" dirty="0">
                <a:highlight>
                  <a:srgbClr val="C1EEDE"/>
                </a:highlight>
                <a:latin typeface="나눔스퀘어"/>
                <a:cs typeface="나눔스퀘어"/>
              </a:rPr>
              <a:t>노인들은</a:t>
            </a:r>
            <a:r>
              <a:rPr lang="en-US" altLang="ko-KR" sz="1800" b="1" dirty="0">
                <a:highlight>
                  <a:srgbClr val="C1EEDE"/>
                </a:highlight>
                <a:latin typeface="나눔스퀘어"/>
                <a:cs typeface="나눔스퀘어"/>
              </a:rPr>
              <a:t>,</a:t>
            </a:r>
            <a:endParaRPr lang="ko-KR" altLang="en-US" sz="1800" b="1" dirty="0">
              <a:highlight>
                <a:srgbClr val="C1EEDE"/>
              </a:highlight>
              <a:latin typeface="나눔스퀘어"/>
              <a:cs typeface="나눔스퀘어"/>
            </a:endParaRPr>
          </a:p>
        </p:txBody>
      </p:sp>
      <p:sp>
        <p:nvSpPr>
          <p:cNvPr id="6" name="갈매기형 수장[C] 5">
            <a:extLst>
              <a:ext uri="{FF2B5EF4-FFF2-40B4-BE49-F238E27FC236}">
                <a16:creationId xmlns:a16="http://schemas.microsoft.com/office/drawing/2014/main" id="{99D0D370-6970-BBA5-F015-709786E31C10}"/>
              </a:ext>
            </a:extLst>
          </p:cNvPr>
          <p:cNvSpPr/>
          <p:nvPr/>
        </p:nvSpPr>
        <p:spPr>
          <a:xfrm>
            <a:off x="7999806" y="5276304"/>
            <a:ext cx="137509" cy="154326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[C] 6">
            <a:extLst>
              <a:ext uri="{FF2B5EF4-FFF2-40B4-BE49-F238E27FC236}">
                <a16:creationId xmlns:a16="http://schemas.microsoft.com/office/drawing/2014/main" id="{222A52F2-FB92-F8C6-BAD0-8ABFC19C47F4}"/>
              </a:ext>
            </a:extLst>
          </p:cNvPr>
          <p:cNvSpPr/>
          <p:nvPr/>
        </p:nvSpPr>
        <p:spPr>
          <a:xfrm>
            <a:off x="4723206" y="5276304"/>
            <a:ext cx="137509" cy="154326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E1E0AEF4-9375-020A-847C-F99F8898C756}"/>
              </a:ext>
            </a:extLst>
          </p:cNvPr>
          <p:cNvSpPr txBox="1">
            <a:spLocks/>
          </p:cNvSpPr>
          <p:nvPr/>
        </p:nvSpPr>
        <p:spPr>
          <a:xfrm>
            <a:off x="9220200" y="152400"/>
            <a:ext cx="28041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3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15304" y="928201"/>
            <a:ext cx="6161393" cy="1045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ko-KR" altLang="en-US" sz="2800" b="1" dirty="0">
                <a:latin typeface="맑은 고딕"/>
                <a:cs typeface="맑은 고딕"/>
              </a:rPr>
              <a:t>대다수의 노인들 </a:t>
            </a:r>
            <a:r>
              <a:rPr lang="ko-KR" altLang="en-US" sz="2800" b="1" dirty="0">
                <a:solidFill>
                  <a:srgbClr val="00D695"/>
                </a:solidFill>
                <a:highlight>
                  <a:srgbClr val="000000"/>
                </a:highlight>
                <a:latin typeface="맑은 고딕"/>
                <a:cs typeface="맑은 고딕"/>
              </a:rPr>
              <a:t>디지털 기기 활용</a:t>
            </a:r>
            <a:r>
              <a:rPr lang="ko-KR" altLang="en-US" sz="2800" b="1" dirty="0">
                <a:latin typeface="맑은 고딕"/>
                <a:cs typeface="맑은 고딕"/>
              </a:rPr>
              <a:t>에</a:t>
            </a:r>
            <a:endParaRPr lang="en-US" altLang="ko-KR" sz="2800" b="1" dirty="0">
              <a:latin typeface="맑은 고딕"/>
              <a:cs typeface="맑은 고딕"/>
            </a:endParaRPr>
          </a:p>
          <a:p>
            <a:pPr marL="12700" algn="ctr">
              <a:lnSpc>
                <a:spcPct val="125000"/>
              </a:lnSpc>
              <a:spcBef>
                <a:spcPts val="95"/>
              </a:spcBef>
            </a:pPr>
            <a:r>
              <a:rPr lang="ko-KR" altLang="en-US" sz="2800" b="1" dirty="0">
                <a:latin typeface="맑은 고딕"/>
                <a:cs typeface="맑은 고딕"/>
              </a:rPr>
              <a:t>어려움을 경험</a:t>
            </a:r>
            <a:endParaRPr lang="en-US" altLang="ko-KR" sz="2800" b="1" dirty="0">
              <a:latin typeface="맑은 고딕"/>
              <a:cs typeface="맑은 고딕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229600" y="6539529"/>
            <a:ext cx="3810306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출처</a:t>
            </a:r>
            <a:r>
              <a:rPr sz="900" spc="-15" dirty="0">
                <a:solidFill>
                  <a:srgbClr val="A6A6A6"/>
                </a:solidFill>
                <a:latin typeface="나눔스퀘어"/>
                <a:cs typeface="나눔스퀘어"/>
              </a:rPr>
              <a:t> </a:t>
            </a:r>
            <a:r>
              <a:rPr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:</a:t>
            </a:r>
            <a:r>
              <a:rPr sz="900" spc="-10" dirty="0">
                <a:solidFill>
                  <a:srgbClr val="A6A6A6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한국정보화진흥원</a:t>
            </a:r>
            <a:r>
              <a:rPr lang="en-US" altLang="ko-KR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(KISA)</a:t>
            </a:r>
            <a:r>
              <a:rPr lang="ko-KR" altLang="en-US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 </a:t>
            </a:r>
            <a:r>
              <a:rPr lang="en-US" altLang="ko-KR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‘2022 </a:t>
            </a:r>
            <a:r>
              <a:rPr lang="ko-KR" altLang="en-US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디지털 정보격차 실태조사</a:t>
            </a:r>
            <a:endParaRPr sz="900" dirty="0">
              <a:latin typeface="나눔스퀘어"/>
              <a:cs typeface="나눔스퀘어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17">
            <a:extLst>
              <a:ext uri="{FF2B5EF4-FFF2-40B4-BE49-F238E27FC236}">
                <a16:creationId xmlns:a16="http://schemas.microsoft.com/office/drawing/2014/main" id="{0395E602-C284-A72B-AB42-B66E471823EE}"/>
              </a:ext>
            </a:extLst>
          </p:cNvPr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01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주제 선정 배경 및 필요성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9A190-75E7-9FDA-E98D-CCC8BBCE9271}"/>
              </a:ext>
            </a:extLst>
          </p:cNvPr>
          <p:cNvSpPr txBox="1"/>
          <p:nvPr/>
        </p:nvSpPr>
        <p:spPr>
          <a:xfrm>
            <a:off x="7230037" y="2209800"/>
            <a:ext cx="2895600" cy="338554"/>
          </a:xfrm>
          <a:prstGeom prst="rect">
            <a:avLst/>
          </a:prstGeom>
          <a:solidFill>
            <a:srgbClr val="C1EE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온라인 네트워크 활용 수준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8D6D9-D97D-51AC-FEEA-BF4E5EE6C89B}"/>
              </a:ext>
            </a:extLst>
          </p:cNvPr>
          <p:cNvSpPr txBox="1"/>
          <p:nvPr/>
        </p:nvSpPr>
        <p:spPr>
          <a:xfrm>
            <a:off x="1472261" y="2209800"/>
            <a:ext cx="3480739" cy="338554"/>
          </a:xfrm>
          <a:prstGeom prst="rect">
            <a:avLst/>
          </a:prstGeom>
          <a:solidFill>
            <a:srgbClr val="C1EE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연령별 디지털 정보화 활용 수준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3E18D3-62EF-881B-AFE9-3EC62B932BB5}"/>
              </a:ext>
            </a:extLst>
          </p:cNvPr>
          <p:cNvSpPr txBox="1"/>
          <p:nvPr/>
        </p:nvSpPr>
        <p:spPr>
          <a:xfrm>
            <a:off x="1282966" y="5782025"/>
            <a:ext cx="7480034" cy="57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온라인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네트워크 활용 수준을 기반으로 </a:t>
            </a:r>
            <a:r>
              <a:rPr kumimoji="1" lang="ko-KR" altLang="en-US" sz="1100" b="1" dirty="0">
                <a:solidFill>
                  <a:srgbClr val="00D597"/>
                </a:solidFill>
              </a:rPr>
              <a:t>고령층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디지털 정보화 </a:t>
            </a:r>
            <a:r>
              <a:rPr kumimoji="1"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활용 수준이 </a:t>
            </a:r>
            <a:r>
              <a:rPr kumimoji="1" lang="ko-KR" altLang="en-US" sz="1100" b="1">
                <a:solidFill>
                  <a:srgbClr val="00D597"/>
                </a:solidFill>
              </a:rPr>
              <a:t>일반 국민에 비해 상대적으로 매우 낮으며 기존 </a:t>
            </a:r>
            <a:r>
              <a:rPr kumimoji="1" lang="ko-KR" altLang="en-US" sz="1100" b="1" dirty="0">
                <a:solidFill>
                  <a:srgbClr val="00D597"/>
                </a:solidFill>
              </a:rPr>
              <a:t>인간관계 유지 </a:t>
            </a:r>
            <a:r>
              <a:rPr kumimoji="1" lang="ko-KR" altLang="en-US" sz="1100" b="1" dirty="0">
                <a:solidFill>
                  <a:srgbClr val="595958"/>
                </a:solidFill>
              </a:rPr>
              <a:t>및</a:t>
            </a:r>
            <a:r>
              <a:rPr kumimoji="1" lang="ko-KR" altLang="en-US" sz="1100" b="1" dirty="0">
                <a:solidFill>
                  <a:srgbClr val="00D597"/>
                </a:solidFill>
              </a:rPr>
              <a:t> 새로운 인간관계 형성에 있어 어려움</a:t>
            </a:r>
            <a:r>
              <a:rPr kumimoji="1" lang="ko-KR" altLang="en-US" sz="1100" b="1" dirty="0">
                <a:solidFill>
                  <a:srgbClr val="595958"/>
                </a:solidFill>
              </a:rPr>
              <a:t>을</a:t>
            </a:r>
            <a:r>
              <a:rPr kumimoji="1" lang="ko-KR" altLang="en-US" sz="1100" b="1" dirty="0">
                <a:solidFill>
                  <a:srgbClr val="00D597"/>
                </a:solidFill>
              </a:rPr>
              <a:t> 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겪는 것을 알 수 있다</a:t>
            </a:r>
            <a:r>
              <a:rPr kumimoji="1"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kumimoji="1" lang="ko-Kore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69C565CA-056B-864A-CE25-38B6F90A4C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534433"/>
              </p:ext>
            </p:extLst>
          </p:nvPr>
        </p:nvGraphicFramePr>
        <p:xfrm>
          <a:off x="6477001" y="2572808"/>
          <a:ext cx="4495800" cy="313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B37299D7-2429-2C7A-09CB-5CD6B12C3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2094552"/>
              </p:ext>
            </p:extLst>
          </p:nvPr>
        </p:nvGraphicFramePr>
        <p:xfrm>
          <a:off x="1490190" y="2822486"/>
          <a:ext cx="4063999" cy="2858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8B64E150-742D-C2A5-BE35-82F127A94427}"/>
              </a:ext>
            </a:extLst>
          </p:cNvPr>
          <p:cNvSpPr txBox="1">
            <a:spLocks/>
          </p:cNvSpPr>
          <p:nvPr/>
        </p:nvSpPr>
        <p:spPr>
          <a:xfrm>
            <a:off x="9220200" y="152400"/>
            <a:ext cx="28041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4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723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>
          <a:xfrm>
            <a:off x="432371" y="1752600"/>
            <a:ext cx="5410200" cy="3960479"/>
            <a:chOff x="990599" y="2619959"/>
            <a:chExt cx="3436620" cy="2857361"/>
          </a:xfrm>
        </p:grpSpPr>
        <p:sp>
          <p:nvSpPr>
            <p:cNvPr id="9" name="object 9"/>
            <p:cNvSpPr>
              <a:spLocks/>
            </p:cNvSpPr>
            <p:nvPr/>
          </p:nvSpPr>
          <p:spPr>
            <a:xfrm>
              <a:off x="1208872" y="2619959"/>
              <a:ext cx="3066415" cy="779145"/>
            </a:xfrm>
            <a:custGeom>
              <a:avLst/>
              <a:gdLst/>
              <a:ahLst/>
              <a:cxnLst/>
              <a:rect l="l" t="t" r="r" b="b"/>
              <a:pathLst>
                <a:path w="3066415" h="779145">
                  <a:moveTo>
                    <a:pt x="2725166" y="0"/>
                  </a:moveTo>
                  <a:lnTo>
                    <a:pt x="341122" y="0"/>
                  </a:lnTo>
                  <a:lnTo>
                    <a:pt x="298318" y="3246"/>
                  </a:lnTo>
                  <a:lnTo>
                    <a:pt x="257105" y="12725"/>
                  </a:lnTo>
                  <a:lnTo>
                    <a:pt x="217801" y="28046"/>
                  </a:lnTo>
                  <a:lnTo>
                    <a:pt x="180727" y="48818"/>
                  </a:lnTo>
                  <a:lnTo>
                    <a:pt x="146200" y="74650"/>
                  </a:lnTo>
                  <a:lnTo>
                    <a:pt x="114540" y="105151"/>
                  </a:lnTo>
                  <a:lnTo>
                    <a:pt x="86066" y="139931"/>
                  </a:lnTo>
                  <a:lnTo>
                    <a:pt x="61098" y="178597"/>
                  </a:lnTo>
                  <a:lnTo>
                    <a:pt x="39953" y="220760"/>
                  </a:lnTo>
                  <a:lnTo>
                    <a:pt x="22952" y="266029"/>
                  </a:lnTo>
                  <a:lnTo>
                    <a:pt x="10413" y="314012"/>
                  </a:lnTo>
                  <a:lnTo>
                    <a:pt x="2656" y="364319"/>
                  </a:lnTo>
                  <a:lnTo>
                    <a:pt x="0" y="416560"/>
                  </a:lnTo>
                  <a:lnTo>
                    <a:pt x="0" y="778763"/>
                  </a:lnTo>
                  <a:lnTo>
                    <a:pt x="3066288" y="778763"/>
                  </a:lnTo>
                  <a:lnTo>
                    <a:pt x="3066288" y="416560"/>
                  </a:lnTo>
                  <a:lnTo>
                    <a:pt x="3063631" y="364319"/>
                  </a:lnTo>
                  <a:lnTo>
                    <a:pt x="3055874" y="314012"/>
                  </a:lnTo>
                  <a:lnTo>
                    <a:pt x="3043335" y="266029"/>
                  </a:lnTo>
                  <a:lnTo>
                    <a:pt x="3026334" y="220760"/>
                  </a:lnTo>
                  <a:lnTo>
                    <a:pt x="3005189" y="178597"/>
                  </a:lnTo>
                  <a:lnTo>
                    <a:pt x="2980221" y="139931"/>
                  </a:lnTo>
                  <a:lnTo>
                    <a:pt x="2951747" y="105151"/>
                  </a:lnTo>
                  <a:lnTo>
                    <a:pt x="2920087" y="74650"/>
                  </a:lnTo>
                  <a:lnTo>
                    <a:pt x="2885560" y="48818"/>
                  </a:lnTo>
                  <a:lnTo>
                    <a:pt x="2848486" y="28046"/>
                  </a:lnTo>
                  <a:lnTo>
                    <a:pt x="2809182" y="12725"/>
                  </a:lnTo>
                  <a:lnTo>
                    <a:pt x="2767969" y="3246"/>
                  </a:lnTo>
                  <a:lnTo>
                    <a:pt x="2725166" y="0"/>
                  </a:lnTo>
                  <a:close/>
                </a:path>
              </a:pathLst>
            </a:custGeom>
            <a:solidFill>
              <a:srgbClr val="00D69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599" y="3359388"/>
              <a:ext cx="3436620" cy="2117932"/>
            </a:xfrm>
            <a:prstGeom prst="rect">
              <a:avLst/>
            </a:prstGeom>
          </p:spPr>
        </p:pic>
        <p:pic>
          <p:nvPicPr>
            <p:cNvPr id="15" name="object 15"/>
            <p:cNvPicPr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743" y="3633215"/>
              <a:ext cx="2654808" cy="1838070"/>
            </a:xfrm>
            <a:prstGeom prst="rect">
              <a:avLst/>
            </a:prstGeom>
          </p:spPr>
        </p:pic>
        <p:sp>
          <p:nvSpPr>
            <p:cNvPr id="16" name="object 16"/>
            <p:cNvSpPr>
              <a:spLocks/>
            </p:cNvSpPr>
            <p:nvPr/>
          </p:nvSpPr>
          <p:spPr>
            <a:xfrm>
              <a:off x="1204155" y="3428999"/>
              <a:ext cx="3066415" cy="1740968"/>
            </a:xfrm>
            <a:custGeom>
              <a:avLst/>
              <a:gdLst/>
              <a:ahLst/>
              <a:cxnLst/>
              <a:rect l="l" t="t" r="r" b="b"/>
              <a:pathLst>
                <a:path w="3066415" h="2179320">
                  <a:moveTo>
                    <a:pt x="3066288" y="0"/>
                  </a:moveTo>
                  <a:lnTo>
                    <a:pt x="0" y="0"/>
                  </a:lnTo>
                  <a:lnTo>
                    <a:pt x="0" y="1978787"/>
                  </a:lnTo>
                  <a:lnTo>
                    <a:pt x="21333" y="2048756"/>
                  </a:lnTo>
                  <a:lnTo>
                    <a:pt x="46557" y="2079996"/>
                  </a:lnTo>
                  <a:lnTo>
                    <a:pt x="80204" y="2107984"/>
                  </a:lnTo>
                  <a:lnTo>
                    <a:pt x="121312" y="2132154"/>
                  </a:lnTo>
                  <a:lnTo>
                    <a:pt x="168919" y="2151939"/>
                  </a:lnTo>
                  <a:lnTo>
                    <a:pt x="222064" y="2166773"/>
                  </a:lnTo>
                  <a:lnTo>
                    <a:pt x="279786" y="2176088"/>
                  </a:lnTo>
                  <a:lnTo>
                    <a:pt x="341122" y="2179320"/>
                  </a:lnTo>
                  <a:lnTo>
                    <a:pt x="2725166" y="2179320"/>
                  </a:lnTo>
                  <a:lnTo>
                    <a:pt x="2786501" y="2176088"/>
                  </a:lnTo>
                  <a:lnTo>
                    <a:pt x="2844223" y="2166773"/>
                  </a:lnTo>
                  <a:lnTo>
                    <a:pt x="2897368" y="2151939"/>
                  </a:lnTo>
                  <a:lnTo>
                    <a:pt x="2944975" y="2132154"/>
                  </a:lnTo>
                  <a:lnTo>
                    <a:pt x="2986083" y="2107984"/>
                  </a:lnTo>
                  <a:lnTo>
                    <a:pt x="3019730" y="2079996"/>
                  </a:lnTo>
                  <a:lnTo>
                    <a:pt x="3044954" y="2048756"/>
                  </a:lnTo>
                  <a:lnTo>
                    <a:pt x="3066288" y="1978787"/>
                  </a:lnTo>
                  <a:lnTo>
                    <a:pt x="3066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01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주제 선정 배경 및 필요성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543" y="3237871"/>
            <a:ext cx="6221857" cy="714876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395"/>
              </a:spcBef>
            </a:pPr>
            <a:r>
              <a:rPr lang="ko-KR" altLang="en-US" sz="1400" b="1" spc="-85" dirty="0">
                <a:latin typeface="나눔스퀘어"/>
                <a:cs typeface="나눔스퀘어"/>
              </a:rPr>
              <a:t>노인의 </a:t>
            </a:r>
            <a:r>
              <a:rPr lang="ko-KR" altLang="en-US" sz="1400" b="1" spc="-85" dirty="0">
                <a:highlight>
                  <a:srgbClr val="C1EEDE"/>
                </a:highlight>
                <a:latin typeface="나눔스퀘어"/>
                <a:cs typeface="나눔스퀘어"/>
              </a:rPr>
              <a:t>사회적 관계망의 크기와 접촉빈도가 </a:t>
            </a:r>
            <a:endParaRPr lang="en-US" altLang="ko-KR" sz="1400" b="1" spc="-85" dirty="0">
              <a:highlight>
                <a:srgbClr val="C1EEDE"/>
              </a:highlight>
              <a:latin typeface="나눔스퀘어"/>
              <a:cs typeface="나눔스퀘어"/>
            </a:endParaRPr>
          </a:p>
          <a:p>
            <a:pPr marL="12700" algn="ctr">
              <a:lnSpc>
                <a:spcPct val="150000"/>
              </a:lnSpc>
              <a:spcBef>
                <a:spcPts val="395"/>
              </a:spcBef>
            </a:pPr>
            <a:r>
              <a:rPr lang="ko-KR" altLang="en-US" sz="1400" b="1" dirty="0">
                <a:latin typeface="나눔스퀘어"/>
                <a:cs typeface="나눔스퀘어"/>
              </a:rPr>
              <a:t>신체적 건강관련 </a:t>
            </a:r>
            <a:r>
              <a:rPr lang="ko-KR" altLang="en-US" sz="1400" b="1" spc="-85" dirty="0">
                <a:solidFill>
                  <a:srgbClr val="00D695"/>
                </a:solidFill>
                <a:latin typeface="나눔스퀘어"/>
                <a:cs typeface="나눔스퀘어"/>
              </a:rPr>
              <a:t>삶의 만족도 및 질</a:t>
            </a:r>
            <a:r>
              <a:rPr lang="ko-KR" altLang="en-US" sz="1400" b="1" spc="-85" dirty="0">
                <a:latin typeface="나눔스퀘어"/>
                <a:cs typeface="나눔스퀘어"/>
              </a:rPr>
              <a:t>과 관련 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51748" y="4179699"/>
            <a:ext cx="4371447" cy="630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2560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400" b="1" spc="-85" dirty="0">
                <a:latin typeface="나눔스퀘어"/>
                <a:cs typeface="나눔스퀘어"/>
              </a:rPr>
              <a:t>즉 </a:t>
            </a:r>
            <a:r>
              <a:rPr lang="en-US" altLang="ko-KR" sz="1400" b="1" spc="-85" dirty="0">
                <a:latin typeface="나눔스퀘어"/>
                <a:cs typeface="나눔스퀘어"/>
              </a:rPr>
              <a:t>,</a:t>
            </a:r>
            <a:r>
              <a:rPr lang="ko-KR" altLang="en-US" sz="1400" b="1" spc="-85" dirty="0">
                <a:latin typeface="나눔스퀘어"/>
                <a:cs typeface="나눔스퀘어"/>
              </a:rPr>
              <a:t> 노인의 </a:t>
            </a:r>
            <a:r>
              <a:rPr lang="ko-KR" altLang="en-US" sz="1400" b="1" spc="-85" dirty="0">
                <a:highlight>
                  <a:srgbClr val="C1EEDE"/>
                </a:highlight>
                <a:latin typeface="나눔스퀘어"/>
                <a:cs typeface="나눔스퀘어"/>
              </a:rPr>
              <a:t>성공적 노화에  </a:t>
            </a:r>
            <a:endParaRPr lang="en-US" altLang="ko-KR" sz="1400" b="1" spc="-85" dirty="0">
              <a:highlight>
                <a:srgbClr val="C1EEDE"/>
              </a:highlight>
              <a:latin typeface="나눔스퀘어"/>
              <a:cs typeface="나눔스퀘어"/>
            </a:endParaRPr>
          </a:p>
          <a:p>
            <a:pPr marL="12700" marR="5080" indent="162560" algn="ctr">
              <a:lnSpc>
                <a:spcPct val="150000"/>
              </a:lnSpc>
              <a:spcBef>
                <a:spcPts val="100"/>
              </a:spcBef>
            </a:pPr>
            <a:r>
              <a:rPr lang="ko-KR" altLang="en-US" sz="1400" b="1" spc="-85" dirty="0">
                <a:solidFill>
                  <a:srgbClr val="00D695"/>
                </a:solidFill>
                <a:latin typeface="나눔스퀘어"/>
                <a:cs typeface="나눔스퀘어"/>
              </a:rPr>
              <a:t>사회적 관계망의 </a:t>
            </a:r>
            <a:r>
              <a:rPr lang="ko-KR" altLang="en-US" sz="1400" b="1" spc="-85" dirty="0">
                <a:latin typeface="나눔스퀘어"/>
                <a:cs typeface="나눔스퀘어"/>
              </a:rPr>
              <a:t>긍정적 기능과 </a:t>
            </a:r>
            <a:r>
              <a:rPr lang="ko-KR" altLang="en-US" sz="1400" b="1" spc="-85" dirty="0">
                <a:solidFill>
                  <a:srgbClr val="00D695"/>
                </a:solidFill>
                <a:latin typeface="나눔스퀘어"/>
                <a:cs typeface="나눔스퀘어"/>
              </a:rPr>
              <a:t>접촉빈도</a:t>
            </a:r>
            <a:r>
              <a:rPr lang="ko-KR" altLang="en-US" sz="1400" b="1" spc="-85" dirty="0">
                <a:latin typeface="나눔스퀘어"/>
                <a:cs typeface="나눔스퀘어"/>
              </a:rPr>
              <a:t>가 영향을 미침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865720-0917-EA1E-D595-21553D9B1F38}"/>
              </a:ext>
            </a:extLst>
          </p:cNvPr>
          <p:cNvGrpSpPr/>
          <p:nvPr/>
        </p:nvGrpSpPr>
        <p:grpSpPr>
          <a:xfrm>
            <a:off x="525736" y="1960157"/>
            <a:ext cx="5278830" cy="668114"/>
            <a:chOff x="3084092" y="1618681"/>
            <a:chExt cx="6943979" cy="494595"/>
          </a:xfrm>
        </p:grpSpPr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5EBEB3B2-DE52-290A-2C31-321EFDCB08A1}"/>
                </a:ext>
              </a:extLst>
            </p:cNvPr>
            <p:cNvSpPr txBox="1"/>
            <p:nvPr/>
          </p:nvSpPr>
          <p:spPr>
            <a:xfrm>
              <a:off x="3093871" y="1618681"/>
              <a:ext cx="6934200" cy="19936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ts val="1980"/>
                </a:lnSpc>
                <a:spcBef>
                  <a:spcPts val="100"/>
                </a:spcBef>
              </a:pPr>
              <a:r>
                <a:rPr lang="ko-KR" altLang="en-US" b="1" dirty="0">
                  <a:solidFill>
                    <a:srgbClr val="FFFFFF"/>
                  </a:solidFill>
                  <a:latin typeface="나눔스퀘어"/>
                  <a:cs typeface="나눔스퀘어"/>
                </a:rPr>
                <a:t>사회적 관계망의 크기는</a:t>
              </a:r>
              <a:endParaRPr dirty="0">
                <a:latin typeface="나눔스퀘어"/>
                <a:cs typeface="나눔스퀘어"/>
              </a:endParaRPr>
            </a:p>
          </p:txBody>
        </p:sp>
        <p:sp>
          <p:nvSpPr>
            <p:cNvPr id="43" name="object 39">
              <a:extLst>
                <a:ext uri="{FF2B5EF4-FFF2-40B4-BE49-F238E27FC236}">
                  <a16:creationId xmlns:a16="http://schemas.microsoft.com/office/drawing/2014/main" id="{FEE632F3-F5F7-35CE-83E8-48AD0A0B6748}"/>
                </a:ext>
              </a:extLst>
            </p:cNvPr>
            <p:cNvSpPr txBox="1"/>
            <p:nvPr/>
          </p:nvSpPr>
          <p:spPr>
            <a:xfrm>
              <a:off x="3084092" y="1913914"/>
              <a:ext cx="6934200" cy="19936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ts val="1980"/>
                </a:lnSpc>
                <a:spcBef>
                  <a:spcPts val="100"/>
                </a:spcBef>
              </a:pPr>
              <a:r>
                <a:rPr lang="ko-KR" altLang="en-US" b="1" dirty="0">
                  <a:solidFill>
                    <a:srgbClr val="FFFFFF"/>
                  </a:solidFill>
                  <a:latin typeface="나눔스퀘어"/>
                  <a:cs typeface="나눔스퀘어"/>
                </a:rPr>
                <a:t>노인의 삶의 질에 </a:t>
              </a:r>
              <a:r>
                <a:rPr lang="ko-KR" altLang="en-US" b="1" dirty="0">
                  <a:solidFill>
                    <a:srgbClr val="C1EEDE"/>
                  </a:solidFill>
                  <a:highlight>
                    <a:srgbClr val="000000"/>
                  </a:highlight>
                  <a:latin typeface="나눔스퀘어"/>
                  <a:cs typeface="나눔스퀘어"/>
                </a:rPr>
                <a:t>가장 큰 영향</a:t>
              </a:r>
              <a:endParaRPr dirty="0">
                <a:solidFill>
                  <a:srgbClr val="C1EEDE"/>
                </a:solidFill>
                <a:highlight>
                  <a:srgbClr val="000000"/>
                </a:highlight>
                <a:latin typeface="나눔스퀘어"/>
                <a:cs typeface="나눔스퀘어"/>
              </a:endParaRPr>
            </a:p>
          </p:txBody>
        </p:sp>
      </p:grpSp>
      <p:pic>
        <p:nvPicPr>
          <p:cNvPr id="45" name="그래픽 44" descr="두 남자 윤곽선">
            <a:extLst>
              <a:ext uri="{FF2B5EF4-FFF2-40B4-BE49-F238E27FC236}">
                <a16:creationId xmlns:a16="http://schemas.microsoft.com/office/drawing/2014/main" id="{80ADB030-8F2E-9B36-68A1-64C80DBE4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423" y="3065169"/>
            <a:ext cx="629902" cy="629902"/>
          </a:xfrm>
          <a:prstGeom prst="rect">
            <a:avLst/>
          </a:prstGeom>
        </p:spPr>
      </p:pic>
      <p:sp>
        <p:nvSpPr>
          <p:cNvPr id="48" name="object 73">
            <a:extLst>
              <a:ext uri="{FF2B5EF4-FFF2-40B4-BE49-F238E27FC236}">
                <a16:creationId xmlns:a16="http://schemas.microsoft.com/office/drawing/2014/main" id="{8107B878-06C7-A854-C4D9-E2F5CD30FC87}"/>
              </a:ext>
            </a:extLst>
          </p:cNvPr>
          <p:cNvSpPr txBox="1"/>
          <p:nvPr/>
        </p:nvSpPr>
        <p:spPr>
          <a:xfrm>
            <a:off x="5029200" y="6370844"/>
            <a:ext cx="8464138" cy="5390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ko-KR" altLang="en-US" sz="900" spc="5" dirty="0">
                <a:solidFill>
                  <a:srgbClr val="A6A6A6"/>
                </a:solidFill>
                <a:latin typeface="나눔스퀘어"/>
                <a:cs typeface="나눔스퀘어"/>
              </a:rPr>
              <a:t>출처</a:t>
            </a:r>
            <a:r>
              <a:rPr lang="ko-KR" altLang="en-US" sz="900" spc="-15" dirty="0">
                <a:solidFill>
                  <a:srgbClr val="A6A6A6"/>
                </a:solidFill>
                <a:latin typeface="나눔스퀘어"/>
                <a:cs typeface="나눔스퀘어"/>
              </a:rPr>
              <a:t> </a:t>
            </a:r>
            <a:r>
              <a:rPr lang="en-US" altLang="ko-KR"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:</a:t>
            </a:r>
            <a:r>
              <a:rPr lang="ko-KR" altLang="en-US"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 </a:t>
            </a:r>
            <a:r>
              <a:rPr lang="en-US" altLang="ko-KR"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1)</a:t>
            </a:r>
            <a:r>
              <a:rPr lang="ko-KR" altLang="en-US"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 디지털 융복합 연구 </a:t>
            </a:r>
            <a:r>
              <a:rPr lang="en-US" altLang="ko-KR"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-  </a:t>
            </a:r>
            <a:r>
              <a:rPr lang="ko-KR" altLang="en-US"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독거 노인의 사회적 고립이 건강관련 삶의 질에 미치는 영향</a:t>
            </a:r>
            <a:endParaRPr lang="en-US" altLang="ko-KR" sz="900" spc="-5" dirty="0">
              <a:solidFill>
                <a:srgbClr val="A6A6A6"/>
              </a:solidFill>
              <a:latin typeface="나눔스퀘어"/>
              <a:cs typeface="나눔스퀘어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ko-KR" altLang="en-US"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         </a:t>
            </a:r>
            <a:r>
              <a:rPr lang="en-US" altLang="ko-KR"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2)</a:t>
            </a:r>
            <a:r>
              <a:rPr lang="ko-KR" altLang="en-US" sz="900" spc="-5" dirty="0">
                <a:solidFill>
                  <a:srgbClr val="A6A6A6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900" spc="-5" dirty="0">
                <a:solidFill>
                  <a:schemeClr val="bg1">
                    <a:lumMod val="65000"/>
                  </a:schemeClr>
                </a:solidFill>
                <a:latin typeface="TT3A9CC2o00"/>
                <a:cs typeface="나눔스퀘어"/>
              </a:rPr>
              <a:t>노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effectLst/>
                <a:latin typeface="TT3A9CC2o00"/>
              </a:rPr>
              <a:t>인의 문자메시지 및 </a:t>
            </a:r>
            <a:r>
              <a:rPr lang="en" altLang="ko-Kore-KR" sz="900" dirty="0">
                <a:solidFill>
                  <a:schemeClr val="bg1">
                    <a:lumMod val="65000"/>
                  </a:schemeClr>
                </a:solidFill>
                <a:effectLst/>
                <a:latin typeface="TT3A9CC2o00"/>
              </a:rPr>
              <a:t>SNS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effectLst/>
                <a:latin typeface="TT3A9CC2o00"/>
              </a:rPr>
              <a:t>활용역량과 심리적 복지감의 관계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effectLst/>
                <a:latin typeface="TT3A9CC2o00"/>
              </a:rPr>
              <a:t>: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effectLst/>
                <a:latin typeface="TT3A9CC2o00"/>
              </a:rPr>
              <a:t> 비공식적 사회관계망 접촉의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TT3A9CC2o00"/>
              </a:rPr>
              <a:t>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effectLst/>
                <a:latin typeface="TT3A9CC2o00"/>
              </a:rPr>
              <a:t>매개효과와 가구유형의 조절된 매개효과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endParaRPr lang="ko-KR" altLang="en-US" sz="900" dirty="0">
              <a:latin typeface="나눔스퀘어"/>
              <a:cs typeface="나눔스퀘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69B49-C69C-8417-F1B3-03C4165C50BB}"/>
              </a:ext>
            </a:extLst>
          </p:cNvPr>
          <p:cNvSpPr txBox="1"/>
          <p:nvPr/>
        </p:nvSpPr>
        <p:spPr>
          <a:xfrm>
            <a:off x="6120650" y="2552977"/>
            <a:ext cx="5582313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effectLst/>
                <a:latin typeface="TT3A9FE2o00"/>
              </a:rPr>
              <a:t>문자</a:t>
            </a:r>
            <a:r>
              <a:rPr lang="ko-KR" altLang="en-US" sz="1400" dirty="0">
                <a:effectLst/>
                <a:latin typeface="TT3A9FE2o01"/>
              </a:rPr>
              <a:t>메</a:t>
            </a:r>
            <a:r>
              <a:rPr lang="ko-KR" altLang="en-US" sz="1400" dirty="0">
                <a:effectLst/>
                <a:latin typeface="TT3A9FE2o00"/>
              </a:rPr>
              <a:t>시지 및 </a:t>
            </a:r>
            <a:r>
              <a:rPr lang="en" altLang="ko-Kore-KR" sz="1400" dirty="0">
                <a:effectLst/>
                <a:latin typeface="TT3AA022o00"/>
              </a:rPr>
              <a:t>SNS </a:t>
            </a:r>
            <a:r>
              <a:rPr lang="ko-KR" altLang="en-US" sz="1400" dirty="0">
                <a:effectLst/>
                <a:latin typeface="TT3A9FE2o00"/>
              </a:rPr>
              <a:t>사용에 보다</a:t>
            </a:r>
            <a:r>
              <a:rPr lang="ko-KR" altLang="en-US" sz="1400" b="1" dirty="0">
                <a:solidFill>
                  <a:srgbClr val="FF6C6B"/>
                </a:solidFill>
                <a:effectLst/>
                <a:latin typeface="TT3A9FE2o0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effectLst/>
                <a:highlight>
                  <a:srgbClr val="FD6460"/>
                </a:highlight>
                <a:latin typeface="TT3A9FE2o01"/>
              </a:rPr>
              <a:t>능숙</a:t>
            </a:r>
            <a:r>
              <a:rPr lang="ko-KR" altLang="en-US" sz="1400" b="1" dirty="0">
                <a:solidFill>
                  <a:schemeClr val="bg1"/>
                </a:solidFill>
                <a:effectLst/>
                <a:highlight>
                  <a:srgbClr val="FD6460"/>
                </a:highlight>
                <a:latin typeface="TT3A9FE2o00"/>
              </a:rPr>
              <a:t>할수</a:t>
            </a:r>
            <a:r>
              <a:rPr lang="ko-KR" altLang="en-US" sz="1400" b="1" dirty="0">
                <a:solidFill>
                  <a:schemeClr val="bg1"/>
                </a:solidFill>
                <a:effectLst/>
                <a:highlight>
                  <a:srgbClr val="FD6460"/>
                </a:highlight>
                <a:latin typeface="TT3A9FE2o01"/>
              </a:rPr>
              <a:t>록</a:t>
            </a:r>
            <a:r>
              <a:rPr lang="ko-KR" altLang="en-US" sz="1400" b="1" dirty="0">
                <a:solidFill>
                  <a:srgbClr val="FF6C6B"/>
                </a:solidFill>
                <a:effectLst/>
                <a:latin typeface="TT3A9FE2o01"/>
              </a:rPr>
              <a:t> </a:t>
            </a:r>
            <a:r>
              <a:rPr lang="ko-KR" altLang="en-US" sz="1400" b="1" dirty="0">
                <a:solidFill>
                  <a:srgbClr val="FF6C6B"/>
                </a:solidFill>
                <a:latin typeface="TT3A9FE2o01"/>
              </a:rPr>
              <a:t> </a:t>
            </a:r>
            <a:r>
              <a:rPr lang="ko-KR" altLang="en-US" sz="1400" dirty="0">
                <a:effectLst/>
                <a:latin typeface="TT3A9FE2o00"/>
              </a:rPr>
              <a:t>친구</a:t>
            </a:r>
            <a:r>
              <a:rPr lang="en-US" altLang="ko-KR" sz="1400" dirty="0">
                <a:effectLst/>
                <a:latin typeface="TT3AA022o00"/>
              </a:rPr>
              <a:t>, </a:t>
            </a:r>
            <a:r>
              <a:rPr lang="ko-KR" altLang="en-US" sz="1400" dirty="0">
                <a:effectLst/>
                <a:latin typeface="TT3A9FE2o00"/>
              </a:rPr>
              <a:t>이</a:t>
            </a:r>
            <a:r>
              <a:rPr lang="ko-KR" altLang="en-US" sz="1400" dirty="0">
                <a:effectLst/>
                <a:latin typeface="TT3A9FE2o01"/>
              </a:rPr>
              <a:t>웃</a:t>
            </a:r>
            <a:r>
              <a:rPr lang="ko-KR" altLang="en-US" sz="1400" dirty="0">
                <a:effectLst/>
                <a:latin typeface="TT3A9FE2o00"/>
              </a:rPr>
              <a:t>과의 </a:t>
            </a:r>
            <a:endParaRPr lang="en-US" altLang="ko-KR" sz="1400" dirty="0">
              <a:effectLst/>
              <a:latin typeface="TT3A9FE2o00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DBC85"/>
                </a:solidFill>
                <a:effectLst/>
                <a:latin typeface="TT3A9FE2o00"/>
              </a:rPr>
              <a:t>대면접</a:t>
            </a:r>
            <a:r>
              <a:rPr lang="ko-KR" altLang="en-US" sz="1400" b="1" dirty="0">
                <a:solidFill>
                  <a:srgbClr val="0DBC85"/>
                </a:solidFill>
                <a:effectLst/>
                <a:latin typeface="TT3A9FE2o01"/>
              </a:rPr>
              <a:t>촉</a:t>
            </a:r>
            <a:r>
              <a:rPr lang="ko-KR" altLang="en-US" sz="1400" b="1" dirty="0">
                <a:solidFill>
                  <a:srgbClr val="0DBC85"/>
                </a:solidFill>
                <a:effectLst/>
                <a:latin typeface="TT3A9FE2o00"/>
              </a:rPr>
              <a:t>이 </a:t>
            </a:r>
            <a:r>
              <a:rPr lang="ko-KR" altLang="en-US" sz="1400" b="1" dirty="0">
                <a:solidFill>
                  <a:srgbClr val="0DBC85"/>
                </a:solidFill>
                <a:effectLst/>
                <a:latin typeface="TT3A9FE2o01"/>
              </a:rPr>
              <a:t>빈번</a:t>
            </a:r>
            <a:r>
              <a:rPr lang="ko-KR" altLang="en-US" sz="1400" dirty="0">
                <a:effectLst/>
                <a:latin typeface="TT3A9FE2o00"/>
              </a:rPr>
              <a:t>하고</a:t>
            </a:r>
            <a:r>
              <a:rPr lang="en-US" altLang="ko-KR" sz="1400" dirty="0">
                <a:effectLst/>
                <a:latin typeface="TT3A9FE2o00"/>
              </a:rPr>
              <a:t>,</a:t>
            </a:r>
            <a:r>
              <a:rPr lang="ko-KR" altLang="en-US" sz="1400" dirty="0">
                <a:effectLst/>
                <a:latin typeface="TT3A9FE2o00"/>
              </a:rPr>
              <a:t> 그 결과 </a:t>
            </a:r>
            <a:r>
              <a:rPr lang="ko-KR" altLang="en-US" sz="1400" b="1" dirty="0">
                <a:solidFill>
                  <a:srgbClr val="0DBC85"/>
                </a:solidFill>
                <a:effectLst/>
                <a:latin typeface="TT3A9FE2o00"/>
              </a:rPr>
              <a:t>생활만족도가 높고 우울감이 </a:t>
            </a:r>
            <a:r>
              <a:rPr lang="ko-KR" altLang="en-US" sz="1400" b="1" dirty="0">
                <a:solidFill>
                  <a:srgbClr val="0DBC85"/>
                </a:solidFill>
                <a:effectLst/>
                <a:latin typeface="TT3A9FE2o01"/>
              </a:rPr>
              <a:t>낮</a:t>
            </a:r>
            <a:r>
              <a:rPr lang="ko-KR" altLang="en-US" sz="1400" b="1" dirty="0">
                <a:solidFill>
                  <a:srgbClr val="0DBC85"/>
                </a:solidFill>
                <a:latin typeface="TT3A9FE2o00"/>
              </a:rPr>
              <a:t>음</a:t>
            </a:r>
            <a:r>
              <a:rPr lang="en-US" altLang="ko-KR" sz="1400" b="1" dirty="0">
                <a:solidFill>
                  <a:srgbClr val="0DBC85"/>
                </a:solidFill>
                <a:effectLst/>
                <a:latin typeface="TT3AA022o00"/>
              </a:rPr>
              <a:t> </a:t>
            </a:r>
            <a:endParaRPr lang="ko-KR" altLang="en-US" sz="1400" b="1" dirty="0">
              <a:solidFill>
                <a:srgbClr val="0DBC85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BB52D8BD-89BB-DA60-9909-A06BC69A3DB4}"/>
              </a:ext>
            </a:extLst>
          </p:cNvPr>
          <p:cNvSpPr/>
          <p:nvPr/>
        </p:nvSpPr>
        <p:spPr>
          <a:xfrm>
            <a:off x="6166907" y="1786850"/>
            <a:ext cx="458337" cy="595243"/>
          </a:xfrm>
          <a:custGeom>
            <a:avLst/>
            <a:gdLst/>
            <a:ahLst/>
            <a:cxnLst/>
            <a:rect l="l" t="t" r="r" b="b"/>
            <a:pathLst>
              <a:path w="895985" h="1132839">
                <a:moveTo>
                  <a:pt x="895438" y="785469"/>
                </a:moveTo>
                <a:lnTo>
                  <a:pt x="892124" y="736574"/>
                </a:lnTo>
                <a:lnTo>
                  <a:pt x="882484" y="689610"/>
                </a:lnTo>
                <a:lnTo>
                  <a:pt x="866940" y="645007"/>
                </a:lnTo>
                <a:lnTo>
                  <a:pt x="845921" y="603224"/>
                </a:lnTo>
                <a:lnTo>
                  <a:pt x="819886" y="564692"/>
                </a:lnTo>
                <a:lnTo>
                  <a:pt x="789266" y="529856"/>
                </a:lnTo>
                <a:lnTo>
                  <a:pt x="754494" y="499160"/>
                </a:lnTo>
                <a:lnTo>
                  <a:pt x="716000" y="473062"/>
                </a:lnTo>
                <a:lnTo>
                  <a:pt x="674230" y="451980"/>
                </a:lnTo>
                <a:lnTo>
                  <a:pt x="629602" y="436372"/>
                </a:lnTo>
                <a:lnTo>
                  <a:pt x="582587" y="426694"/>
                </a:lnTo>
                <a:lnTo>
                  <a:pt x="533590" y="423354"/>
                </a:lnTo>
                <a:lnTo>
                  <a:pt x="531647" y="423354"/>
                </a:lnTo>
                <a:lnTo>
                  <a:pt x="547179" y="414934"/>
                </a:lnTo>
                <a:lnTo>
                  <a:pt x="580796" y="387235"/>
                </a:lnTo>
                <a:lnTo>
                  <a:pt x="608545" y="353631"/>
                </a:lnTo>
                <a:lnTo>
                  <a:pt x="629526" y="315048"/>
                </a:lnTo>
                <a:lnTo>
                  <a:pt x="642785" y="272376"/>
                </a:lnTo>
                <a:lnTo>
                  <a:pt x="647407" y="226517"/>
                </a:lnTo>
                <a:lnTo>
                  <a:pt x="642785" y="180848"/>
                </a:lnTo>
                <a:lnTo>
                  <a:pt x="629526" y="138328"/>
                </a:lnTo>
                <a:lnTo>
                  <a:pt x="608545" y="99847"/>
                </a:lnTo>
                <a:lnTo>
                  <a:pt x="580796" y="66332"/>
                </a:lnTo>
                <a:lnTo>
                  <a:pt x="547179" y="38671"/>
                </a:lnTo>
                <a:lnTo>
                  <a:pt x="508622" y="17792"/>
                </a:lnTo>
                <a:lnTo>
                  <a:pt x="466064" y="4597"/>
                </a:lnTo>
                <a:lnTo>
                  <a:pt x="420420" y="0"/>
                </a:lnTo>
                <a:lnTo>
                  <a:pt x="374586" y="4597"/>
                </a:lnTo>
                <a:lnTo>
                  <a:pt x="331939" y="17792"/>
                </a:lnTo>
                <a:lnTo>
                  <a:pt x="293382" y="38671"/>
                </a:lnTo>
                <a:lnTo>
                  <a:pt x="259803" y="66319"/>
                </a:lnTo>
                <a:lnTo>
                  <a:pt x="232117" y="99847"/>
                </a:lnTo>
                <a:lnTo>
                  <a:pt x="211239" y="138328"/>
                </a:lnTo>
                <a:lnTo>
                  <a:pt x="198031" y="180848"/>
                </a:lnTo>
                <a:lnTo>
                  <a:pt x="193433" y="226517"/>
                </a:lnTo>
                <a:lnTo>
                  <a:pt x="198031" y="272376"/>
                </a:lnTo>
                <a:lnTo>
                  <a:pt x="211239" y="315048"/>
                </a:lnTo>
                <a:lnTo>
                  <a:pt x="232117" y="353631"/>
                </a:lnTo>
                <a:lnTo>
                  <a:pt x="259803" y="387235"/>
                </a:lnTo>
                <a:lnTo>
                  <a:pt x="293382" y="414934"/>
                </a:lnTo>
                <a:lnTo>
                  <a:pt x="314769" y="426542"/>
                </a:lnTo>
                <a:lnTo>
                  <a:pt x="312356" y="426694"/>
                </a:lnTo>
                <a:lnTo>
                  <a:pt x="265455" y="436372"/>
                </a:lnTo>
                <a:lnTo>
                  <a:pt x="220941" y="451980"/>
                </a:lnTo>
                <a:lnTo>
                  <a:pt x="179247" y="473062"/>
                </a:lnTo>
                <a:lnTo>
                  <a:pt x="140830" y="499160"/>
                </a:lnTo>
                <a:lnTo>
                  <a:pt x="106095" y="529856"/>
                </a:lnTo>
                <a:lnTo>
                  <a:pt x="75501" y="564692"/>
                </a:lnTo>
                <a:lnTo>
                  <a:pt x="49491" y="603224"/>
                </a:lnTo>
                <a:lnTo>
                  <a:pt x="28498" y="645007"/>
                </a:lnTo>
                <a:lnTo>
                  <a:pt x="12966" y="689610"/>
                </a:lnTo>
                <a:lnTo>
                  <a:pt x="3314" y="736574"/>
                </a:lnTo>
                <a:lnTo>
                  <a:pt x="0" y="785469"/>
                </a:lnTo>
                <a:lnTo>
                  <a:pt x="0" y="1128496"/>
                </a:lnTo>
                <a:lnTo>
                  <a:pt x="3949" y="1132446"/>
                </a:lnTo>
                <a:lnTo>
                  <a:pt x="886853" y="1132446"/>
                </a:lnTo>
                <a:lnTo>
                  <a:pt x="891489" y="1132446"/>
                </a:lnTo>
                <a:lnTo>
                  <a:pt x="895438" y="1128496"/>
                </a:lnTo>
                <a:lnTo>
                  <a:pt x="895438" y="785469"/>
                </a:lnTo>
                <a:close/>
              </a:path>
            </a:pathLst>
          </a:custGeom>
          <a:solidFill>
            <a:srgbClr val="00D69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BA823670-4BFF-866C-B331-EBACB1997526}"/>
              </a:ext>
            </a:extLst>
          </p:cNvPr>
          <p:cNvSpPr/>
          <p:nvPr/>
        </p:nvSpPr>
        <p:spPr>
          <a:xfrm>
            <a:off x="6546770" y="1786850"/>
            <a:ext cx="458337" cy="595244"/>
          </a:xfrm>
          <a:custGeom>
            <a:avLst/>
            <a:gdLst/>
            <a:ahLst/>
            <a:cxnLst/>
            <a:rect l="l" t="t" r="r" b="b"/>
            <a:pathLst>
              <a:path w="895985" h="1132839">
                <a:moveTo>
                  <a:pt x="895438" y="785469"/>
                </a:moveTo>
                <a:lnTo>
                  <a:pt x="892124" y="736574"/>
                </a:lnTo>
                <a:lnTo>
                  <a:pt x="882484" y="689610"/>
                </a:lnTo>
                <a:lnTo>
                  <a:pt x="866940" y="645007"/>
                </a:lnTo>
                <a:lnTo>
                  <a:pt x="845921" y="603224"/>
                </a:lnTo>
                <a:lnTo>
                  <a:pt x="819886" y="564692"/>
                </a:lnTo>
                <a:lnTo>
                  <a:pt x="789266" y="529856"/>
                </a:lnTo>
                <a:lnTo>
                  <a:pt x="754494" y="499160"/>
                </a:lnTo>
                <a:lnTo>
                  <a:pt x="716000" y="473062"/>
                </a:lnTo>
                <a:lnTo>
                  <a:pt x="674230" y="451980"/>
                </a:lnTo>
                <a:lnTo>
                  <a:pt x="629602" y="436372"/>
                </a:lnTo>
                <a:lnTo>
                  <a:pt x="582587" y="426694"/>
                </a:lnTo>
                <a:lnTo>
                  <a:pt x="533590" y="423354"/>
                </a:lnTo>
                <a:lnTo>
                  <a:pt x="531647" y="423354"/>
                </a:lnTo>
                <a:lnTo>
                  <a:pt x="547179" y="414934"/>
                </a:lnTo>
                <a:lnTo>
                  <a:pt x="580796" y="387235"/>
                </a:lnTo>
                <a:lnTo>
                  <a:pt x="608545" y="353631"/>
                </a:lnTo>
                <a:lnTo>
                  <a:pt x="629526" y="315048"/>
                </a:lnTo>
                <a:lnTo>
                  <a:pt x="642785" y="272376"/>
                </a:lnTo>
                <a:lnTo>
                  <a:pt x="647407" y="226517"/>
                </a:lnTo>
                <a:lnTo>
                  <a:pt x="642785" y="180848"/>
                </a:lnTo>
                <a:lnTo>
                  <a:pt x="629526" y="138328"/>
                </a:lnTo>
                <a:lnTo>
                  <a:pt x="608545" y="99847"/>
                </a:lnTo>
                <a:lnTo>
                  <a:pt x="580796" y="66332"/>
                </a:lnTo>
                <a:lnTo>
                  <a:pt x="547179" y="38671"/>
                </a:lnTo>
                <a:lnTo>
                  <a:pt x="508622" y="17792"/>
                </a:lnTo>
                <a:lnTo>
                  <a:pt x="466064" y="4597"/>
                </a:lnTo>
                <a:lnTo>
                  <a:pt x="420420" y="0"/>
                </a:lnTo>
                <a:lnTo>
                  <a:pt x="374586" y="4597"/>
                </a:lnTo>
                <a:lnTo>
                  <a:pt x="331939" y="17792"/>
                </a:lnTo>
                <a:lnTo>
                  <a:pt x="293382" y="38671"/>
                </a:lnTo>
                <a:lnTo>
                  <a:pt x="259803" y="66319"/>
                </a:lnTo>
                <a:lnTo>
                  <a:pt x="232117" y="99847"/>
                </a:lnTo>
                <a:lnTo>
                  <a:pt x="211239" y="138328"/>
                </a:lnTo>
                <a:lnTo>
                  <a:pt x="198031" y="180848"/>
                </a:lnTo>
                <a:lnTo>
                  <a:pt x="193433" y="226517"/>
                </a:lnTo>
                <a:lnTo>
                  <a:pt x="198031" y="272376"/>
                </a:lnTo>
                <a:lnTo>
                  <a:pt x="211239" y="315048"/>
                </a:lnTo>
                <a:lnTo>
                  <a:pt x="232117" y="353631"/>
                </a:lnTo>
                <a:lnTo>
                  <a:pt x="259803" y="387235"/>
                </a:lnTo>
                <a:lnTo>
                  <a:pt x="293382" y="414934"/>
                </a:lnTo>
                <a:lnTo>
                  <a:pt x="314769" y="426542"/>
                </a:lnTo>
                <a:lnTo>
                  <a:pt x="312356" y="426694"/>
                </a:lnTo>
                <a:lnTo>
                  <a:pt x="265455" y="436372"/>
                </a:lnTo>
                <a:lnTo>
                  <a:pt x="220941" y="451980"/>
                </a:lnTo>
                <a:lnTo>
                  <a:pt x="179247" y="473062"/>
                </a:lnTo>
                <a:lnTo>
                  <a:pt x="140830" y="499160"/>
                </a:lnTo>
                <a:lnTo>
                  <a:pt x="106095" y="529856"/>
                </a:lnTo>
                <a:lnTo>
                  <a:pt x="75501" y="564692"/>
                </a:lnTo>
                <a:lnTo>
                  <a:pt x="49491" y="603224"/>
                </a:lnTo>
                <a:lnTo>
                  <a:pt x="28498" y="645007"/>
                </a:lnTo>
                <a:lnTo>
                  <a:pt x="12966" y="689610"/>
                </a:lnTo>
                <a:lnTo>
                  <a:pt x="3314" y="736574"/>
                </a:lnTo>
                <a:lnTo>
                  <a:pt x="0" y="785469"/>
                </a:lnTo>
                <a:lnTo>
                  <a:pt x="0" y="1128496"/>
                </a:lnTo>
                <a:lnTo>
                  <a:pt x="3949" y="1132446"/>
                </a:lnTo>
                <a:lnTo>
                  <a:pt x="886853" y="1132446"/>
                </a:lnTo>
                <a:lnTo>
                  <a:pt x="891489" y="1132446"/>
                </a:lnTo>
                <a:lnTo>
                  <a:pt x="895438" y="1128496"/>
                </a:lnTo>
                <a:lnTo>
                  <a:pt x="895438" y="785469"/>
                </a:lnTo>
                <a:close/>
              </a:path>
            </a:pathLst>
          </a:custGeom>
          <a:solidFill>
            <a:srgbClr val="00D69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31CAF-46F6-152B-A4D3-FAF3D8751E51}"/>
              </a:ext>
            </a:extLst>
          </p:cNvPr>
          <p:cNvSpPr txBox="1"/>
          <p:nvPr/>
        </p:nvSpPr>
        <p:spPr>
          <a:xfrm>
            <a:off x="6166907" y="2136032"/>
            <a:ext cx="2601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highlight>
                  <a:srgbClr val="C1EEDE"/>
                </a:highlight>
                <a:latin typeface="TT3A9FE2o00"/>
              </a:rPr>
              <a:t>부부가구 노인의 경우</a:t>
            </a:r>
            <a:endParaRPr lang="ko-Kore-KR" altLang="en-US" sz="1600" b="1" dirty="0">
              <a:highlight>
                <a:srgbClr val="C1EEDE"/>
              </a:highlight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D212E7BE-777E-D220-9DB4-51542D4F7B7C}"/>
              </a:ext>
            </a:extLst>
          </p:cNvPr>
          <p:cNvSpPr/>
          <p:nvPr/>
        </p:nvSpPr>
        <p:spPr>
          <a:xfrm>
            <a:off x="6175701" y="3429000"/>
            <a:ext cx="458337" cy="544538"/>
          </a:xfrm>
          <a:custGeom>
            <a:avLst/>
            <a:gdLst/>
            <a:ahLst/>
            <a:cxnLst/>
            <a:rect l="l" t="t" r="r" b="b"/>
            <a:pathLst>
              <a:path w="895985" h="1132839">
                <a:moveTo>
                  <a:pt x="895438" y="785469"/>
                </a:moveTo>
                <a:lnTo>
                  <a:pt x="892124" y="736574"/>
                </a:lnTo>
                <a:lnTo>
                  <a:pt x="882484" y="689610"/>
                </a:lnTo>
                <a:lnTo>
                  <a:pt x="866940" y="645007"/>
                </a:lnTo>
                <a:lnTo>
                  <a:pt x="845921" y="603224"/>
                </a:lnTo>
                <a:lnTo>
                  <a:pt x="819886" y="564692"/>
                </a:lnTo>
                <a:lnTo>
                  <a:pt x="789266" y="529856"/>
                </a:lnTo>
                <a:lnTo>
                  <a:pt x="754494" y="499160"/>
                </a:lnTo>
                <a:lnTo>
                  <a:pt x="716000" y="473062"/>
                </a:lnTo>
                <a:lnTo>
                  <a:pt x="674230" y="451980"/>
                </a:lnTo>
                <a:lnTo>
                  <a:pt x="629602" y="436372"/>
                </a:lnTo>
                <a:lnTo>
                  <a:pt x="582587" y="426694"/>
                </a:lnTo>
                <a:lnTo>
                  <a:pt x="533590" y="423354"/>
                </a:lnTo>
                <a:lnTo>
                  <a:pt x="531647" y="423354"/>
                </a:lnTo>
                <a:lnTo>
                  <a:pt x="547179" y="414934"/>
                </a:lnTo>
                <a:lnTo>
                  <a:pt x="580796" y="387235"/>
                </a:lnTo>
                <a:lnTo>
                  <a:pt x="608545" y="353631"/>
                </a:lnTo>
                <a:lnTo>
                  <a:pt x="629526" y="315048"/>
                </a:lnTo>
                <a:lnTo>
                  <a:pt x="642785" y="272376"/>
                </a:lnTo>
                <a:lnTo>
                  <a:pt x="647407" y="226517"/>
                </a:lnTo>
                <a:lnTo>
                  <a:pt x="642785" y="180848"/>
                </a:lnTo>
                <a:lnTo>
                  <a:pt x="629526" y="138328"/>
                </a:lnTo>
                <a:lnTo>
                  <a:pt x="608545" y="99847"/>
                </a:lnTo>
                <a:lnTo>
                  <a:pt x="580796" y="66332"/>
                </a:lnTo>
                <a:lnTo>
                  <a:pt x="547179" y="38671"/>
                </a:lnTo>
                <a:lnTo>
                  <a:pt x="508622" y="17792"/>
                </a:lnTo>
                <a:lnTo>
                  <a:pt x="466064" y="4597"/>
                </a:lnTo>
                <a:lnTo>
                  <a:pt x="420420" y="0"/>
                </a:lnTo>
                <a:lnTo>
                  <a:pt x="374586" y="4597"/>
                </a:lnTo>
                <a:lnTo>
                  <a:pt x="331939" y="17792"/>
                </a:lnTo>
                <a:lnTo>
                  <a:pt x="293382" y="38671"/>
                </a:lnTo>
                <a:lnTo>
                  <a:pt x="259803" y="66319"/>
                </a:lnTo>
                <a:lnTo>
                  <a:pt x="232117" y="99847"/>
                </a:lnTo>
                <a:lnTo>
                  <a:pt x="211239" y="138328"/>
                </a:lnTo>
                <a:lnTo>
                  <a:pt x="198031" y="180848"/>
                </a:lnTo>
                <a:lnTo>
                  <a:pt x="193433" y="226517"/>
                </a:lnTo>
                <a:lnTo>
                  <a:pt x="198031" y="272376"/>
                </a:lnTo>
                <a:lnTo>
                  <a:pt x="211239" y="315048"/>
                </a:lnTo>
                <a:lnTo>
                  <a:pt x="232117" y="353631"/>
                </a:lnTo>
                <a:lnTo>
                  <a:pt x="259803" y="387235"/>
                </a:lnTo>
                <a:lnTo>
                  <a:pt x="293382" y="414934"/>
                </a:lnTo>
                <a:lnTo>
                  <a:pt x="314769" y="426542"/>
                </a:lnTo>
                <a:lnTo>
                  <a:pt x="312356" y="426694"/>
                </a:lnTo>
                <a:lnTo>
                  <a:pt x="265455" y="436372"/>
                </a:lnTo>
                <a:lnTo>
                  <a:pt x="220941" y="451980"/>
                </a:lnTo>
                <a:lnTo>
                  <a:pt x="179247" y="473062"/>
                </a:lnTo>
                <a:lnTo>
                  <a:pt x="140830" y="499160"/>
                </a:lnTo>
                <a:lnTo>
                  <a:pt x="106095" y="529856"/>
                </a:lnTo>
                <a:lnTo>
                  <a:pt x="75501" y="564692"/>
                </a:lnTo>
                <a:lnTo>
                  <a:pt x="49491" y="603224"/>
                </a:lnTo>
                <a:lnTo>
                  <a:pt x="28498" y="645007"/>
                </a:lnTo>
                <a:lnTo>
                  <a:pt x="12966" y="689610"/>
                </a:lnTo>
                <a:lnTo>
                  <a:pt x="3314" y="736574"/>
                </a:lnTo>
                <a:lnTo>
                  <a:pt x="0" y="785469"/>
                </a:lnTo>
                <a:lnTo>
                  <a:pt x="0" y="1128496"/>
                </a:lnTo>
                <a:lnTo>
                  <a:pt x="3949" y="1132446"/>
                </a:lnTo>
                <a:lnTo>
                  <a:pt x="886853" y="1132446"/>
                </a:lnTo>
                <a:lnTo>
                  <a:pt x="891489" y="1132446"/>
                </a:lnTo>
                <a:lnTo>
                  <a:pt x="895438" y="1128496"/>
                </a:lnTo>
                <a:lnTo>
                  <a:pt x="895438" y="785469"/>
                </a:lnTo>
                <a:close/>
              </a:path>
            </a:pathLst>
          </a:custGeom>
          <a:solidFill>
            <a:srgbClr val="00D69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C832D-1397-CE3D-679E-47BA7A635D19}"/>
              </a:ext>
            </a:extLst>
          </p:cNvPr>
          <p:cNvSpPr txBox="1"/>
          <p:nvPr/>
        </p:nvSpPr>
        <p:spPr>
          <a:xfrm>
            <a:off x="6175701" y="3727476"/>
            <a:ext cx="2601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effectLst/>
                <a:highlight>
                  <a:srgbClr val="C1EEDE"/>
                </a:highlight>
                <a:latin typeface="TT3A9FE2o00"/>
              </a:rPr>
              <a:t>독거가구 노인의 경우</a:t>
            </a:r>
            <a:endParaRPr lang="ko-Kore-KR" altLang="en-US" sz="1600" b="1" dirty="0">
              <a:highlight>
                <a:srgbClr val="C1EEDE"/>
              </a:highlight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3B070416-A6F0-F61C-478A-ABDA629D33A0}"/>
              </a:ext>
            </a:extLst>
          </p:cNvPr>
          <p:cNvSpPr txBox="1"/>
          <p:nvPr/>
        </p:nvSpPr>
        <p:spPr>
          <a:xfrm>
            <a:off x="3252697" y="953369"/>
            <a:ext cx="6161393" cy="4944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25000"/>
              </a:lnSpc>
              <a:spcBef>
                <a:spcPts val="95"/>
              </a:spcBef>
            </a:pPr>
            <a:r>
              <a:rPr lang="ko-KR" altLang="en-US" sz="2800" b="1" dirty="0">
                <a:latin typeface="맑은 고딕"/>
                <a:cs typeface="맑은 고딕"/>
              </a:rPr>
              <a:t>노인 </a:t>
            </a:r>
            <a:r>
              <a:rPr lang="ko-KR" altLang="en-US" sz="2800" b="1" dirty="0" err="1">
                <a:latin typeface="맑은 고딕"/>
                <a:cs typeface="맑은 고딕"/>
              </a:rPr>
              <a:t>챗봇</a:t>
            </a:r>
            <a:r>
              <a:rPr lang="ko-KR" altLang="en-US" sz="2800" b="1" dirty="0">
                <a:latin typeface="맑은 고딕"/>
                <a:cs typeface="맑은 고딕"/>
              </a:rPr>
              <a:t> 서비스가 </a:t>
            </a:r>
            <a:r>
              <a:rPr lang="ko-KR" altLang="en-US" sz="2800" b="1" dirty="0">
                <a:solidFill>
                  <a:srgbClr val="00D695"/>
                </a:solidFill>
                <a:highlight>
                  <a:srgbClr val="000000"/>
                </a:highlight>
                <a:latin typeface="맑은 고딕"/>
                <a:cs typeface="맑은 고딕"/>
              </a:rPr>
              <a:t>필요한 이유</a:t>
            </a:r>
            <a:endParaRPr lang="en-US" altLang="ko-KR" sz="2800" b="1" dirty="0">
              <a:latin typeface="맑은 고딕"/>
              <a:cs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60B732-ACF3-3770-4DBE-98DAA2C9FA65}"/>
              </a:ext>
            </a:extLst>
          </p:cNvPr>
          <p:cNvSpPr txBox="1"/>
          <p:nvPr/>
        </p:nvSpPr>
        <p:spPr>
          <a:xfrm>
            <a:off x="6096000" y="4150986"/>
            <a:ext cx="5785907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effectLst/>
                <a:latin typeface="TT3A9FE2o00"/>
              </a:rPr>
              <a:t>문자</a:t>
            </a:r>
            <a:r>
              <a:rPr lang="ko-KR" altLang="en-US" sz="1300" dirty="0">
                <a:effectLst/>
                <a:latin typeface="TT3A9FE2o01"/>
              </a:rPr>
              <a:t>메</a:t>
            </a:r>
            <a:r>
              <a:rPr lang="ko-KR" altLang="en-US" sz="1300" dirty="0">
                <a:effectLst/>
                <a:latin typeface="TT3A9FE2o00"/>
              </a:rPr>
              <a:t>시지 및 </a:t>
            </a:r>
            <a:r>
              <a:rPr lang="en" altLang="ko-Kore-KR" sz="1300" dirty="0">
                <a:effectLst/>
                <a:latin typeface="TT3AA022o00"/>
              </a:rPr>
              <a:t>SNS </a:t>
            </a:r>
            <a:r>
              <a:rPr lang="ko-KR" altLang="en-US" sz="1300" dirty="0">
                <a:effectLst/>
                <a:latin typeface="TT3A9FE2o00"/>
              </a:rPr>
              <a:t>활용역</a:t>
            </a:r>
            <a:r>
              <a:rPr lang="ko-KR" altLang="en-US" sz="1300" dirty="0">
                <a:effectLst/>
                <a:latin typeface="TT3A9FE2o01"/>
              </a:rPr>
              <a:t>량</a:t>
            </a:r>
            <a:r>
              <a:rPr lang="ko-KR" altLang="en-US" sz="1300" dirty="0">
                <a:effectLst/>
                <a:latin typeface="TT3A9FE2o00"/>
              </a:rPr>
              <a:t>과  친구</a:t>
            </a:r>
            <a:r>
              <a:rPr lang="en-US" altLang="ko-KR" sz="1300" dirty="0">
                <a:effectLst/>
                <a:latin typeface="TT3AA022o00"/>
              </a:rPr>
              <a:t>, </a:t>
            </a:r>
            <a:r>
              <a:rPr lang="ko-KR" altLang="en-US" sz="1300" dirty="0">
                <a:effectLst/>
                <a:latin typeface="TT3A9FE2o00"/>
              </a:rPr>
              <a:t>이</a:t>
            </a:r>
            <a:r>
              <a:rPr lang="ko-KR" altLang="en-US" sz="1300" dirty="0">
                <a:effectLst/>
                <a:latin typeface="TT3A9FE2o01"/>
              </a:rPr>
              <a:t>웃</a:t>
            </a:r>
            <a:r>
              <a:rPr lang="ko-KR" altLang="en-US" sz="1300" dirty="0">
                <a:effectLst/>
                <a:latin typeface="TT3A9FE2o00"/>
              </a:rPr>
              <a:t>과의 </a:t>
            </a:r>
            <a:r>
              <a:rPr lang="ko-KR" altLang="en-US" sz="1300" dirty="0" err="1">
                <a:effectLst/>
                <a:latin typeface="TT3A9FE2o00"/>
              </a:rPr>
              <a:t>비대면</a:t>
            </a:r>
            <a:r>
              <a:rPr lang="ko-KR" altLang="en-US" sz="1300" dirty="0">
                <a:effectLst/>
                <a:latin typeface="TT3A9FE2o00"/>
              </a:rPr>
              <a:t> 접</a:t>
            </a:r>
            <a:r>
              <a:rPr lang="ko-KR" altLang="en-US" sz="1300" dirty="0">
                <a:effectLst/>
                <a:latin typeface="TT3A9FE2o01"/>
              </a:rPr>
              <a:t>촉 빈</a:t>
            </a:r>
            <a:r>
              <a:rPr lang="ko-KR" altLang="en-US" sz="1300" dirty="0">
                <a:effectLst/>
                <a:latin typeface="TT3A9FE2o00"/>
              </a:rPr>
              <a:t>도가 </a:t>
            </a:r>
            <a:r>
              <a:rPr lang="ko-KR" altLang="en-US" sz="1300" b="1" dirty="0">
                <a:solidFill>
                  <a:schemeClr val="bg1"/>
                </a:solidFill>
                <a:effectLst/>
                <a:highlight>
                  <a:srgbClr val="6A91FD"/>
                </a:highlight>
                <a:latin typeface="TT3A9FE2o00"/>
              </a:rPr>
              <a:t>유의하게</a:t>
            </a:r>
            <a:r>
              <a:rPr lang="ko-KR" altLang="en-US" sz="1300" b="1" dirty="0">
                <a:solidFill>
                  <a:schemeClr val="bg1"/>
                </a:solidFill>
                <a:highlight>
                  <a:srgbClr val="6A91FD"/>
                </a:highlight>
                <a:latin typeface="TT3A9FE2o00"/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  <a:effectLst/>
                <a:highlight>
                  <a:srgbClr val="6A91FD"/>
                </a:highlight>
                <a:latin typeface="TT3A9FE2o01"/>
              </a:rPr>
              <a:t>낮았</a:t>
            </a:r>
            <a:r>
              <a:rPr lang="ko-KR" altLang="en-US" sz="1300" b="1" dirty="0">
                <a:solidFill>
                  <a:schemeClr val="bg1"/>
                </a:solidFill>
                <a:effectLst/>
                <a:highlight>
                  <a:srgbClr val="6A91FD"/>
                </a:highlight>
                <a:latin typeface="TT3A9FE2o00"/>
              </a:rPr>
              <a:t>기 </a:t>
            </a:r>
            <a:r>
              <a:rPr lang="ko-KR" altLang="en-US" sz="1300" b="1" dirty="0">
                <a:solidFill>
                  <a:schemeClr val="bg1"/>
                </a:solidFill>
                <a:effectLst/>
                <a:highlight>
                  <a:srgbClr val="6A91FD"/>
                </a:highlight>
                <a:latin typeface="TT3A9FE2o01"/>
              </a:rPr>
              <a:t>때</a:t>
            </a:r>
            <a:r>
              <a:rPr lang="ko-KR" altLang="en-US" sz="1300" b="1" dirty="0">
                <a:solidFill>
                  <a:schemeClr val="bg1"/>
                </a:solidFill>
                <a:effectLst/>
                <a:highlight>
                  <a:srgbClr val="6A91FD"/>
                </a:highlight>
                <a:latin typeface="TT3A9FE2o00"/>
              </a:rPr>
              <a:t>문에</a:t>
            </a:r>
            <a:r>
              <a:rPr lang="ko-KR" altLang="en-US" sz="1300" b="1" dirty="0">
                <a:solidFill>
                  <a:schemeClr val="bg1"/>
                </a:solidFill>
                <a:latin typeface="TT3AA022o00"/>
              </a:rPr>
              <a:t> </a:t>
            </a:r>
            <a:r>
              <a:rPr lang="ko-KR" altLang="en-US" sz="1300" dirty="0">
                <a:effectLst/>
                <a:latin typeface="TT3A9FE2o00"/>
              </a:rPr>
              <a:t>독</a:t>
            </a:r>
            <a:r>
              <a:rPr lang="ko-KR" altLang="en-US" sz="1300" dirty="0">
                <a:effectLst/>
                <a:latin typeface="TT3A9FE2o01"/>
              </a:rPr>
              <a:t>거</a:t>
            </a:r>
            <a:r>
              <a:rPr lang="ko-KR" altLang="en-US" sz="1300" dirty="0">
                <a:effectLst/>
                <a:latin typeface="TT3A9FE2o00"/>
              </a:rPr>
              <a:t>노인의 </a:t>
            </a:r>
            <a:r>
              <a:rPr lang="ko-KR" altLang="en-US" sz="1300" b="1" dirty="0">
                <a:solidFill>
                  <a:srgbClr val="0DBC85"/>
                </a:solidFill>
                <a:effectLst/>
                <a:latin typeface="TT3A9FE2o00"/>
              </a:rPr>
              <a:t>심리적 복지감을 </a:t>
            </a:r>
            <a:r>
              <a:rPr lang="ko-KR" altLang="en-US" sz="1300" b="1" dirty="0">
                <a:solidFill>
                  <a:srgbClr val="0DBC85"/>
                </a:solidFill>
                <a:effectLst/>
                <a:latin typeface="TT3A9FE2o01"/>
              </a:rPr>
              <a:t>증진 </a:t>
            </a:r>
            <a:r>
              <a:rPr lang="ko-KR" altLang="en-US" sz="1300" b="1" dirty="0">
                <a:solidFill>
                  <a:srgbClr val="0DBC85"/>
                </a:solidFill>
                <a:latin typeface="TT3A9FE2o00"/>
              </a:rPr>
              <a:t>필요</a:t>
            </a:r>
            <a:r>
              <a:rPr lang="en-US" altLang="ko-KR" sz="1300" dirty="0">
                <a:latin typeface="TT3A9FE2o00"/>
              </a:rPr>
              <a:t>,</a:t>
            </a:r>
            <a:r>
              <a:rPr lang="ko-KR" altLang="en-US" sz="1300" dirty="0">
                <a:latin typeface="TT3A9FE2o00"/>
              </a:rPr>
              <a:t> </a:t>
            </a:r>
            <a:r>
              <a:rPr lang="ko-KR" altLang="en-US" sz="1300" dirty="0">
                <a:effectLst/>
                <a:latin typeface="TT3A9FE2o00"/>
              </a:rPr>
              <a:t>독</a:t>
            </a:r>
            <a:r>
              <a:rPr lang="ko-KR" altLang="en-US" sz="1300" dirty="0">
                <a:effectLst/>
                <a:latin typeface="TT3A9FE2o01"/>
              </a:rPr>
              <a:t>거</a:t>
            </a:r>
            <a:r>
              <a:rPr lang="ko-KR" altLang="en-US" sz="1300" dirty="0">
                <a:effectLst/>
                <a:latin typeface="TT3A9FE2o00"/>
              </a:rPr>
              <a:t>노인을 대상으로 한 </a:t>
            </a:r>
            <a:r>
              <a:rPr lang="ko-KR" altLang="en-US" sz="1300" b="1" dirty="0">
                <a:solidFill>
                  <a:srgbClr val="0DBC85"/>
                </a:solidFill>
                <a:effectLst/>
                <a:latin typeface="TT3A9FE2o00"/>
              </a:rPr>
              <a:t>정보화 교</a:t>
            </a:r>
            <a:r>
              <a:rPr lang="ko-KR" altLang="en-US" sz="1300" b="1" dirty="0">
                <a:solidFill>
                  <a:srgbClr val="0DBC85"/>
                </a:solidFill>
                <a:effectLst/>
                <a:latin typeface="TT3A9FE2o01"/>
              </a:rPr>
              <a:t>육</a:t>
            </a:r>
            <a:r>
              <a:rPr lang="ko-KR" altLang="en-US" sz="1300" b="1" dirty="0">
                <a:solidFill>
                  <a:srgbClr val="0DBC85"/>
                </a:solidFill>
                <a:effectLst/>
                <a:latin typeface="TT3A9FE2o00"/>
              </a:rPr>
              <a:t>의 중요성 시사 </a:t>
            </a:r>
            <a:endParaRPr lang="ko-KR" altLang="en-US" sz="1300" b="1" dirty="0">
              <a:solidFill>
                <a:srgbClr val="0DBC8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1A683-C455-339A-4370-9C9BF2A01979}"/>
              </a:ext>
            </a:extLst>
          </p:cNvPr>
          <p:cNvSpPr txBox="1"/>
          <p:nvPr/>
        </p:nvSpPr>
        <p:spPr>
          <a:xfrm>
            <a:off x="7476302" y="5105400"/>
            <a:ext cx="52713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T3AA022o00"/>
              </a:rPr>
              <a:t>[65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T3A9FE2o01"/>
              </a:rPr>
              <a:t>세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T3A9FE2o00"/>
              </a:rPr>
              <a:t>이상 응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T3A9FE2o01"/>
              </a:rPr>
              <a:t>답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T3A9FE2o00"/>
              </a:rPr>
              <a:t>자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T3AA022o00"/>
              </a:rPr>
              <a:t>6,264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T3A9FE2o00"/>
              </a:rPr>
              <a:t>명을 대상으로 한 노인실태조사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T3A9FE2o00"/>
              </a:rPr>
              <a:t>]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T3A9FE2o00"/>
              </a:rPr>
              <a:t> </a:t>
            </a:r>
            <a:endParaRPr lang="ko-KR" altLang="en-US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E50CAA-27EE-865E-E9CE-23921140A840}"/>
              </a:ext>
            </a:extLst>
          </p:cNvPr>
          <p:cNvSpPr txBox="1"/>
          <p:nvPr/>
        </p:nvSpPr>
        <p:spPr>
          <a:xfrm>
            <a:off x="1863931" y="5715000"/>
            <a:ext cx="8464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C6C7"/>
                </a:highlight>
              </a:rPr>
              <a:t>따라서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C6C7"/>
                </a:highlight>
              </a:rPr>
              <a:t>,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C6C7"/>
                </a:highlight>
              </a:rPr>
              <a:t> 문자 메시지 및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C6C7"/>
                </a:highlight>
              </a:rPr>
              <a:t>SNS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C6C7"/>
                </a:highlight>
              </a:rPr>
              <a:t> 활용 역량을 기르기 위한 노인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C6C7"/>
                </a:highlight>
              </a:rPr>
              <a:t>챗봇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C6C7"/>
                </a:highlight>
              </a:rPr>
              <a:t> 서비스를 제안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BDEBE-82CC-19DA-5482-142912EBE7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ko-KR" altLang="en-US"/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80287D38-E65F-C6E1-C784-E452497C4E89}"/>
              </a:ext>
            </a:extLst>
          </p:cNvPr>
          <p:cNvSpPr txBox="1">
            <a:spLocks/>
          </p:cNvSpPr>
          <p:nvPr/>
        </p:nvSpPr>
        <p:spPr>
          <a:xfrm>
            <a:off x="9220200" y="152400"/>
            <a:ext cx="28041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5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821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7DCB15-A0CF-B433-5EF8-A87836A69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13239"/>
            <a:ext cx="4876800" cy="415316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844800" y="1501466"/>
            <a:ext cx="6035040" cy="327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 marR="5715" indent="-212090" algn="ctr">
              <a:lnSpc>
                <a:spcPct val="140600"/>
              </a:lnSpc>
              <a:spcBef>
                <a:spcPts val="100"/>
              </a:spcBef>
            </a:pP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두 가지 특별한 서비스를 지닌 </a:t>
            </a:r>
            <a:r>
              <a:rPr lang="ko-KR" altLang="en-US" sz="1600" b="1" spc="-114" dirty="0" err="1">
                <a:solidFill>
                  <a:srgbClr val="3A3838"/>
                </a:solidFill>
                <a:latin typeface="나눔스퀘어"/>
                <a:cs typeface="나눔스퀘어"/>
              </a:rPr>
              <a:t>챗봇</a:t>
            </a: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 입니다</a:t>
            </a:r>
            <a:r>
              <a:rPr lang="en-US" altLang="ko-KR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.</a:t>
            </a:r>
            <a:endParaRPr sz="1600" b="1" dirty="0">
              <a:latin typeface="나눔스퀘어"/>
              <a:cs typeface="나눔스퀘어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28015" y="815392"/>
            <a:ext cx="306861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ko-Kore-KR" sz="4000" b="1" spc="-265" dirty="0">
                <a:solidFill>
                  <a:srgbClr val="00D695"/>
                </a:solidFill>
                <a:highlight>
                  <a:srgbClr val="000000"/>
                </a:highlight>
              </a:rPr>
              <a:t>Grandeur</a:t>
            </a:r>
            <a:r>
              <a:rPr lang="ko-KR" altLang="en-US" sz="4000" b="1" spc="-265" dirty="0">
                <a:solidFill>
                  <a:srgbClr val="00D695"/>
                </a:solidFill>
                <a:highlight>
                  <a:srgbClr val="000000"/>
                </a:highlight>
              </a:rPr>
              <a:t> </a:t>
            </a:r>
            <a:r>
              <a:rPr lang="ko-KR" altLang="en-US" sz="4000" b="1" spc="-265" dirty="0">
                <a:solidFill>
                  <a:srgbClr val="00D695"/>
                </a:solidFill>
              </a:rPr>
              <a:t> </a:t>
            </a:r>
            <a:r>
              <a:rPr sz="2800" b="1" spc="-260" dirty="0" err="1">
                <a:latin typeface="맑은 고딕"/>
                <a:cs typeface="맑은 고딕"/>
              </a:rPr>
              <a:t>란</a:t>
            </a:r>
            <a:r>
              <a:rPr sz="2800" b="1" spc="290" dirty="0">
                <a:latin typeface="맑은 고딕"/>
                <a:cs typeface="맑은 고딕"/>
              </a:rPr>
              <a:t>?</a:t>
            </a:r>
            <a:endParaRPr sz="2800" dirty="0">
              <a:latin typeface="맑은 고딕"/>
              <a:cs typeface="맑은 고딕"/>
            </a:endParaRPr>
          </a:p>
        </p:txBody>
      </p:sp>
      <p:sp>
        <p:nvSpPr>
          <p:cNvPr id="3" name="object 38">
            <a:extLst>
              <a:ext uri="{FF2B5EF4-FFF2-40B4-BE49-F238E27FC236}">
                <a16:creationId xmlns:a16="http://schemas.microsoft.com/office/drawing/2014/main" id="{EF7017F9-12F1-B902-7A86-4195F47F5EF7}"/>
              </a:ext>
            </a:extLst>
          </p:cNvPr>
          <p:cNvSpPr txBox="1"/>
          <p:nvPr/>
        </p:nvSpPr>
        <p:spPr>
          <a:xfrm>
            <a:off x="7937648" y="5629854"/>
            <a:ext cx="3492352" cy="689997"/>
          </a:xfrm>
          <a:prstGeom prst="rect">
            <a:avLst/>
          </a:prstGeom>
          <a:solidFill>
            <a:srgbClr val="FBC6C7">
              <a:alpha val="50000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064" marR="5715" algn="ctr">
              <a:lnSpc>
                <a:spcPct val="140600"/>
              </a:lnSpc>
              <a:spcBef>
                <a:spcPts val="100"/>
              </a:spcBef>
            </a:pP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이전 대답을 기반으로 후속 문장을</a:t>
            </a:r>
            <a:endParaRPr lang="en-US" altLang="ko-KR" sz="1600" b="1" spc="-114" dirty="0">
              <a:solidFill>
                <a:srgbClr val="3A3838"/>
              </a:solidFill>
              <a:latin typeface="나눔스퀘어"/>
              <a:cs typeface="나눔스퀘어"/>
            </a:endParaRPr>
          </a:p>
          <a:p>
            <a:pPr marL="12064" marR="5715" algn="ctr">
              <a:lnSpc>
                <a:spcPct val="140600"/>
              </a:lnSpc>
              <a:spcBef>
                <a:spcPts val="100"/>
              </a:spcBef>
            </a:pP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제안하는 서비스를 가지고 있어요</a:t>
            </a:r>
            <a:r>
              <a:rPr lang="en-US" altLang="ko-KR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!</a:t>
            </a: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 </a:t>
            </a:r>
            <a:endParaRPr sz="1600" b="1" dirty="0">
              <a:latin typeface="나눔스퀘어"/>
              <a:cs typeface="나눔스퀘어"/>
            </a:endParaRPr>
          </a:p>
        </p:txBody>
      </p:sp>
      <p:sp>
        <p:nvSpPr>
          <p:cNvPr id="2" name="object 38">
            <a:extLst>
              <a:ext uri="{FF2B5EF4-FFF2-40B4-BE49-F238E27FC236}">
                <a16:creationId xmlns:a16="http://schemas.microsoft.com/office/drawing/2014/main" id="{045BA2CC-C416-7635-3D7C-9F7FF3AC5421}"/>
              </a:ext>
            </a:extLst>
          </p:cNvPr>
          <p:cNvSpPr txBox="1"/>
          <p:nvPr/>
        </p:nvSpPr>
        <p:spPr>
          <a:xfrm>
            <a:off x="5410201" y="2213240"/>
            <a:ext cx="3352800" cy="689997"/>
          </a:xfrm>
          <a:prstGeom prst="rect">
            <a:avLst/>
          </a:prstGeom>
          <a:solidFill>
            <a:srgbClr val="FBC6C7">
              <a:alpha val="50000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064" marR="5715" algn="ctr">
              <a:lnSpc>
                <a:spcPct val="140600"/>
              </a:lnSpc>
              <a:spcBef>
                <a:spcPts val="100"/>
              </a:spcBef>
            </a:pP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손자 </a:t>
            </a:r>
            <a:r>
              <a:rPr lang="en-US" altLang="ko-KR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/</a:t>
            </a: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 손녀 컨셉의 </a:t>
            </a:r>
            <a:r>
              <a:rPr lang="ko-KR" altLang="en-US" sz="1600" b="1" spc="-114" dirty="0" err="1">
                <a:solidFill>
                  <a:srgbClr val="3A3838"/>
                </a:solidFill>
                <a:latin typeface="나눔스퀘어"/>
                <a:cs typeface="나눔스퀘어"/>
              </a:rPr>
              <a:t>챗봇으로</a:t>
            </a: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 </a:t>
            </a:r>
            <a:endParaRPr lang="en-US" altLang="ko-KR" sz="1600" b="1" spc="-114" dirty="0">
              <a:solidFill>
                <a:srgbClr val="3A3838"/>
              </a:solidFill>
              <a:latin typeface="나눔스퀘어"/>
              <a:cs typeface="나눔스퀘어"/>
            </a:endParaRPr>
          </a:p>
          <a:p>
            <a:pPr marL="12064" marR="5715" algn="ctr">
              <a:lnSpc>
                <a:spcPct val="140600"/>
              </a:lnSpc>
              <a:spcBef>
                <a:spcPts val="100"/>
              </a:spcBef>
            </a:pP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텍스트 기반 지속적 소통이 가능해요</a:t>
            </a:r>
            <a:r>
              <a:rPr lang="en-US" altLang="ko-KR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!</a:t>
            </a:r>
            <a:r>
              <a:rPr lang="ko-KR" altLang="en-US" sz="1600" b="1" spc="-114" dirty="0">
                <a:solidFill>
                  <a:srgbClr val="3A3838"/>
                </a:solidFill>
                <a:latin typeface="나눔스퀘어"/>
                <a:cs typeface="나눔스퀘어"/>
              </a:rPr>
              <a:t> </a:t>
            </a:r>
            <a:endParaRPr sz="1600" b="1" dirty="0">
              <a:latin typeface="나눔스퀘어"/>
              <a:cs typeface="나눔스퀘어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84800B-1AB7-5865-14C1-599D6EBF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509" y="3962400"/>
            <a:ext cx="4976491" cy="1606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0D010-4B70-EAF8-B109-5D6FF6E02083}"/>
              </a:ext>
            </a:extLst>
          </p:cNvPr>
          <p:cNvSpPr txBox="1"/>
          <p:nvPr/>
        </p:nvSpPr>
        <p:spPr>
          <a:xfrm>
            <a:off x="5257800" y="193547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6C6B"/>
                </a:solidFill>
              </a:rPr>
              <a:t>1</a:t>
            </a:r>
            <a:endParaRPr kumimoji="1" lang="ko-Kore-KR" altLang="en-US" sz="4000" b="1" dirty="0">
              <a:solidFill>
                <a:srgbClr val="FF6C6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193D78-FD3D-F6A3-F2E1-8574CAE21182}"/>
              </a:ext>
            </a:extLst>
          </p:cNvPr>
          <p:cNvSpPr txBox="1"/>
          <p:nvPr/>
        </p:nvSpPr>
        <p:spPr>
          <a:xfrm>
            <a:off x="7772400" y="529534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dirty="0">
                <a:solidFill>
                  <a:srgbClr val="FF6C6B"/>
                </a:solidFill>
              </a:rPr>
              <a:t>2</a:t>
            </a:r>
            <a:endParaRPr kumimoji="1" lang="ko-Kore-KR" altLang="en-US" sz="4000" b="1" dirty="0">
              <a:solidFill>
                <a:srgbClr val="FF6C6B"/>
              </a:solidFill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BAD4CEE8-6900-14B0-B051-CE465D3529DC}"/>
              </a:ext>
            </a:extLst>
          </p:cNvPr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</a:t>
            </a:r>
            <a:r>
              <a:rPr lang="en-US" altLang="ko-KR"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2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아이디어 소개 </a:t>
            </a:r>
            <a:r>
              <a:rPr lang="en-US" altLang="ko-KR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(</a:t>
            </a:r>
            <a:r>
              <a:rPr lang="ko-KR" altLang="en-US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결과물</a:t>
            </a:r>
            <a:r>
              <a:rPr lang="en-US" altLang="ko-KR" sz="1400" b="1" spc="5" dirty="0">
                <a:solidFill>
                  <a:srgbClr val="00D695"/>
                </a:solidFill>
                <a:latin typeface="나눔스퀘어"/>
                <a:cs typeface="나눔스퀘어"/>
              </a:rPr>
              <a:t>)</a:t>
            </a:r>
            <a:endParaRPr lang="ko-KR" altLang="en-US" sz="1400" b="1" spc="5" dirty="0">
              <a:solidFill>
                <a:srgbClr val="00D695"/>
              </a:solidFill>
              <a:latin typeface="나눔스퀘어"/>
              <a:cs typeface="나눔스퀘어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CB179B6F-124C-8FAB-ED96-2718E9EFB51D}"/>
              </a:ext>
            </a:extLst>
          </p:cNvPr>
          <p:cNvSpPr txBox="1">
            <a:spLocks/>
          </p:cNvSpPr>
          <p:nvPr/>
        </p:nvSpPr>
        <p:spPr>
          <a:xfrm>
            <a:off x="9220200" y="152400"/>
            <a:ext cx="28041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6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FE4B4D-FE3B-87DF-08BE-391077F3258E}"/>
              </a:ext>
            </a:extLst>
          </p:cNvPr>
          <p:cNvSpPr/>
          <p:nvPr/>
        </p:nvSpPr>
        <p:spPr>
          <a:xfrm>
            <a:off x="0" y="801416"/>
            <a:ext cx="4776537" cy="6056583"/>
          </a:xfrm>
          <a:prstGeom prst="rect">
            <a:avLst/>
          </a:prstGeom>
          <a:solidFill>
            <a:srgbClr val="9AE7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object 40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7D3CB7D9-7EA7-3D7D-CC71-F2AC45EF2E95}"/>
              </a:ext>
            </a:extLst>
          </p:cNvPr>
          <p:cNvSpPr txBox="1"/>
          <p:nvPr/>
        </p:nvSpPr>
        <p:spPr>
          <a:xfrm>
            <a:off x="592835" y="2519712"/>
            <a:ext cx="4183702" cy="181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en-US" altLang="ko-KR" sz="2000" b="1" dirty="0"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latin typeface="맑은 고딕"/>
                <a:cs typeface="맑은 고딕"/>
              </a:rPr>
              <a:t>디지털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활용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지원</a:t>
            </a:r>
            <a:endParaRPr lang="en-US" altLang="ko-KR" sz="20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endParaRPr lang="en-US" altLang="ko-KR" sz="4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텍스트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기반</a:t>
            </a:r>
            <a:endParaRPr lang="en-US" altLang="ko-KR" sz="2000" b="1" dirty="0">
              <a:solidFill>
                <a:schemeClr val="bg1"/>
              </a:solidFill>
              <a:highlight>
                <a:srgbClr val="FF6C6B"/>
              </a:highlight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endParaRPr lang="en-US" altLang="ko-KR" sz="4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en-US" sz="2000" b="1" dirty="0"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latin typeface="맑은 고딕"/>
                <a:cs typeface="맑은 고딕"/>
              </a:rPr>
              <a:t>사회관계망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접촉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강화</a:t>
            </a:r>
            <a:endParaRPr lang="en-US" altLang="ko-KR" sz="20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endParaRPr lang="en-US" altLang="ko-KR" sz="4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디지털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역량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강화</a:t>
            </a:r>
            <a:endParaRPr sz="2000" b="1" dirty="0">
              <a:solidFill>
                <a:schemeClr val="bg1"/>
              </a:solidFill>
              <a:highlight>
                <a:srgbClr val="FF6C6B"/>
              </a:highlight>
              <a:latin typeface="맑은 고딕"/>
              <a:cs typeface="맑은 고딕"/>
            </a:endParaRPr>
          </a:p>
        </p:txBody>
      </p:sp>
      <p:sp>
        <p:nvSpPr>
          <p:cNvPr id="48" name="object 39">
            <a:extLst>
              <a:ext uri="{FF2B5EF4-FFF2-40B4-BE49-F238E27FC236}">
                <a16:creationId xmlns:a16="http://schemas.microsoft.com/office/drawing/2014/main" id="{D7AD8E61-E5C2-0645-9098-5CECF3675341}"/>
              </a:ext>
            </a:extLst>
          </p:cNvPr>
          <p:cNvSpPr txBox="1">
            <a:spLocks/>
          </p:cNvSpPr>
          <p:nvPr/>
        </p:nvSpPr>
        <p:spPr>
          <a:xfrm>
            <a:off x="592835" y="1703448"/>
            <a:ext cx="1540765" cy="487313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254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0805" latinLnBrk="0">
              <a:spcBef>
                <a:spcPts val="200"/>
              </a:spcBef>
            </a:pPr>
            <a:r>
              <a:rPr lang="ko-KR" altLang="en-US" sz="3000" b="1" kern="0" spc="-265" dirty="0" err="1">
                <a:solidFill>
                  <a:srgbClr val="00D695"/>
                </a:solidFill>
                <a:latin typeface="+mn-ea"/>
                <a:ea typeface="+mn-ea"/>
              </a:rPr>
              <a:t>차별점</a:t>
            </a:r>
            <a:r>
              <a:rPr lang="ko-KR" altLang="en-US" sz="3000" b="1" kern="0" spc="-265" dirty="0">
                <a:solidFill>
                  <a:srgbClr val="00D695"/>
                </a:solidFill>
                <a:latin typeface="+mn-ea"/>
                <a:ea typeface="+mn-ea"/>
              </a:rPr>
              <a:t> </a:t>
            </a:r>
            <a:r>
              <a:rPr lang="en-US" altLang="ko-KR" sz="3000" b="1" kern="0" spc="-265" dirty="0">
                <a:solidFill>
                  <a:srgbClr val="00D695"/>
                </a:solidFill>
                <a:latin typeface="+mn-ea"/>
                <a:ea typeface="+mn-ea"/>
              </a:rPr>
              <a:t>1</a:t>
            </a:r>
            <a:endParaRPr lang="en-US" sz="3000" b="1" kern="0" spc="-265" dirty="0">
              <a:solidFill>
                <a:srgbClr val="00D695"/>
              </a:solidFill>
              <a:latin typeface="+mn-ea"/>
              <a:ea typeface="+mn-ea"/>
            </a:endParaRPr>
          </a:p>
        </p:txBody>
      </p:sp>
      <p:pic>
        <p:nvPicPr>
          <p:cNvPr id="56" name="그림 55" descr="태블릿에서 미소짓는 나이 든 여성">
            <a:extLst>
              <a:ext uri="{FF2B5EF4-FFF2-40B4-BE49-F238E27FC236}">
                <a16:creationId xmlns:a16="http://schemas.microsoft.com/office/drawing/2014/main" id="{D17094D2-9617-602F-EEA5-F6DC1E662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2197730" cy="5573587"/>
          </a:xfrm>
          <a:prstGeom prst="rect">
            <a:avLst/>
          </a:prstGeom>
        </p:spPr>
      </p:pic>
      <p:sp>
        <p:nvSpPr>
          <p:cNvPr id="63" name="object 8">
            <a:extLst>
              <a:ext uri="{FF2B5EF4-FFF2-40B4-BE49-F238E27FC236}">
                <a16:creationId xmlns:a16="http://schemas.microsoft.com/office/drawing/2014/main" id="{8C6EF176-A075-DD26-7E5A-891DD1839715}"/>
              </a:ext>
            </a:extLst>
          </p:cNvPr>
          <p:cNvSpPr txBox="1"/>
          <p:nvPr/>
        </p:nvSpPr>
        <p:spPr>
          <a:xfrm>
            <a:off x="6106541" y="2891164"/>
            <a:ext cx="5164160" cy="2766078"/>
          </a:xfrm>
          <a:prstGeom prst="rect">
            <a:avLst/>
          </a:prstGeom>
          <a:solidFill>
            <a:srgbClr val="9AE7C8">
              <a:alpha val="14000"/>
            </a:srgbClr>
          </a:solidFill>
          <a:ln>
            <a:noFill/>
          </a:ln>
        </p:spPr>
        <p:txBody>
          <a:bodyPr vert="horz" wrap="square" lIns="0" tIns="11112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875"/>
              </a:spcBef>
            </a:pPr>
            <a:endParaRPr lang="en-US" altLang="ko-KR" sz="300" b="1" dirty="0">
              <a:solidFill>
                <a:srgbClr val="FD646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solidFill>
                  <a:srgbClr val="FD646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텍스트 기반으로 대화할 수 있는 인터페이스</a:t>
            </a:r>
            <a:r>
              <a:rPr lang="en-US" altLang="ko-KR" sz="1600" b="1" dirty="0">
                <a:solidFill>
                  <a:srgbClr val="FD646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제공</a:t>
            </a:r>
            <a:endParaRPr lang="en-US" altLang="ko-KR" sz="16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↓</a:t>
            </a:r>
            <a:r>
              <a:rPr lang="ko-KR" altLang="en-US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음성인식 기술에 </a:t>
            </a:r>
            <a:r>
              <a:rPr lang="ko-KR" altLang="ko-KR" sz="1600" b="1" dirty="0">
                <a:solidFill>
                  <a:srgbClr val="6A91FD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익숙하지 않거나</a:t>
            </a:r>
            <a:r>
              <a:rPr lang="en-US" altLang="ko-KR" sz="1600" b="1" dirty="0">
                <a:solidFill>
                  <a:srgbClr val="6A91FD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600" b="1" dirty="0">
                <a:solidFill>
                  <a:srgbClr val="6A91FD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sz="1600" b="1" dirty="0">
                <a:solidFill>
                  <a:srgbClr val="6A91FD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600" b="1" dirty="0">
                <a:solidFill>
                  <a:srgbClr val="6A91FD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듣</a:t>
            </a:r>
            <a:r>
              <a:rPr lang="ko-KR" altLang="en-US" sz="1600" b="1" dirty="0">
                <a:solidFill>
                  <a:srgbClr val="6A91FD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데 </a:t>
            </a:r>
            <a:r>
              <a:rPr lang="ko-KR" altLang="ko-KR" sz="1600" b="1" dirty="0">
                <a:solidFill>
                  <a:srgbClr val="6A91FD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어려</a:t>
            </a:r>
            <a:r>
              <a:rPr lang="ko-KR" altLang="en-US" sz="1600" b="1" dirty="0">
                <a:solidFill>
                  <a:srgbClr val="6A91FD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움을 겪을 때</a:t>
            </a:r>
            <a:r>
              <a:rPr lang="ko-KR" altLang="ko-KR" sz="1600" b="1" dirty="0">
                <a:solidFill>
                  <a:srgbClr val="6A91FD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텍스트</a:t>
            </a:r>
            <a:r>
              <a:rPr lang="en-US" altLang="ko-KR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기반 질문 및 답변 가능</a:t>
            </a:r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적극적인 </a:t>
            </a:r>
            <a:r>
              <a:rPr lang="ko-KR" altLang="ko-KR" sz="1600" b="1" dirty="0">
                <a:solidFill>
                  <a:srgbClr val="6891FE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키</a:t>
            </a:r>
            <a:r>
              <a:rPr lang="ko-KR" altLang="en-US" sz="1600" b="1" dirty="0">
                <a:solidFill>
                  <a:srgbClr val="6891FE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보드</a:t>
            </a:r>
            <a:r>
              <a:rPr lang="ko-KR" altLang="ko-KR" sz="1600" b="1" dirty="0">
                <a:solidFill>
                  <a:srgbClr val="6891FE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사용</a:t>
            </a:r>
            <a:r>
              <a:rPr lang="ko-KR" altLang="en-US" sz="1600" b="1" dirty="0">
                <a:solidFill>
                  <a:srgbClr val="6891FE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교육</a:t>
            </a:r>
            <a:r>
              <a:rPr lang="ko-KR" altLang="en-US" sz="1600" b="1" dirty="0">
                <a:solidFill>
                  <a:srgbClr val="6891FE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및 정보화 교육 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가능</a:t>
            </a:r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endParaRPr lang="ko-KR" altLang="en-US" sz="800" b="1" dirty="0">
              <a:latin typeface="나눔스퀘어"/>
              <a:cs typeface="나눔스퀘어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85FC3-885F-43D7-F783-3D8EE0A36CE3}"/>
              </a:ext>
            </a:extLst>
          </p:cNvPr>
          <p:cNvSpPr txBox="1"/>
          <p:nvPr/>
        </p:nvSpPr>
        <p:spPr>
          <a:xfrm>
            <a:off x="5640621" y="1600200"/>
            <a:ext cx="6096000" cy="872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25000"/>
              </a:lnSpc>
              <a:spcBef>
                <a:spcPts val="875"/>
              </a:spcBef>
            </a:pPr>
            <a:r>
              <a:rPr lang="ko-KR" altLang="en-US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기존의 음성형 </a:t>
            </a:r>
            <a:r>
              <a:rPr lang="en" altLang="ko-KR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z="18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와는 다른 방식으로 </a:t>
            </a:r>
          </a:p>
          <a:p>
            <a:pPr marL="12700" algn="ctr">
              <a:lnSpc>
                <a:spcPct val="125000"/>
              </a:lnSpc>
              <a:spcBef>
                <a:spcPts val="875"/>
              </a:spcBef>
            </a:pPr>
            <a:r>
              <a:rPr lang="ko-KR" altLang="en-US" sz="1800" b="1" dirty="0">
                <a:solidFill>
                  <a:schemeClr val="bg1"/>
                </a:solidFill>
                <a:effectLst/>
                <a:highlight>
                  <a:srgbClr val="FF6C6B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노인들의 디지털 활용을 지원</a:t>
            </a:r>
            <a:endParaRPr lang="ko-KR" altLang="en-US" sz="1600" b="1" dirty="0">
              <a:solidFill>
                <a:schemeClr val="bg1"/>
              </a:solidFill>
              <a:highlight>
                <a:srgbClr val="FF6C6B"/>
              </a:highlight>
              <a:latin typeface="나눔스퀘어"/>
              <a:cs typeface="나눔스퀘어"/>
            </a:endParaRPr>
          </a:p>
        </p:txBody>
      </p:sp>
      <p:sp>
        <p:nvSpPr>
          <p:cNvPr id="2" name="object 17">
            <a:extLst>
              <a:ext uri="{FF2B5EF4-FFF2-40B4-BE49-F238E27FC236}">
                <a16:creationId xmlns:a16="http://schemas.microsoft.com/office/drawing/2014/main" id="{0EF96482-4090-B806-52A1-2AF1B205E6F3}"/>
              </a:ext>
            </a:extLst>
          </p:cNvPr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</a:t>
            </a:r>
            <a:r>
              <a:rPr lang="en-US" altLang="ko-KR"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3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 err="1">
                <a:solidFill>
                  <a:srgbClr val="00D695"/>
                </a:solidFill>
                <a:latin typeface="나눔스퀘어"/>
                <a:cs typeface="나눔스퀘어"/>
              </a:rPr>
              <a:t>차별점</a:t>
            </a:r>
            <a:endParaRPr lang="ko-KR" altLang="en-US" sz="1400" b="1" spc="5" dirty="0">
              <a:solidFill>
                <a:srgbClr val="00D695"/>
              </a:solidFill>
              <a:latin typeface="나눔스퀘어"/>
              <a:cs typeface="나눔스퀘어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D61B34DE-A34C-10AF-5860-BE277E138667}"/>
              </a:ext>
            </a:extLst>
          </p:cNvPr>
          <p:cNvSpPr txBox="1">
            <a:spLocks/>
          </p:cNvSpPr>
          <p:nvPr/>
        </p:nvSpPr>
        <p:spPr>
          <a:xfrm>
            <a:off x="9220200" y="152400"/>
            <a:ext cx="28041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j-ea"/>
                <a:ea typeface="+mj-ea"/>
              </a:rPr>
              <a:t>7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101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FE4B4D-FE3B-87DF-08BE-391077F3258E}"/>
              </a:ext>
            </a:extLst>
          </p:cNvPr>
          <p:cNvSpPr/>
          <p:nvPr/>
        </p:nvSpPr>
        <p:spPr>
          <a:xfrm>
            <a:off x="0" y="801416"/>
            <a:ext cx="4776537" cy="6056583"/>
          </a:xfrm>
          <a:prstGeom prst="rect">
            <a:avLst/>
          </a:prstGeom>
          <a:solidFill>
            <a:srgbClr val="9AE7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object 40"/>
          <p:cNvSpPr/>
          <p:nvPr/>
        </p:nvSpPr>
        <p:spPr>
          <a:xfrm>
            <a:off x="592836" y="623316"/>
            <a:ext cx="11027410" cy="0"/>
          </a:xfrm>
          <a:custGeom>
            <a:avLst/>
            <a:gdLst/>
            <a:ahLst/>
            <a:cxnLst/>
            <a:rect l="l" t="t" r="r" b="b"/>
            <a:pathLst>
              <a:path w="11027410">
                <a:moveTo>
                  <a:pt x="0" y="0"/>
                </a:moveTo>
                <a:lnTo>
                  <a:pt x="11027029" y="0"/>
                </a:lnTo>
              </a:path>
            </a:pathLst>
          </a:custGeom>
          <a:ln w="12192">
            <a:solidFill>
              <a:srgbClr val="00D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7D3CB7D9-7EA7-3D7D-CC71-F2AC45EF2E95}"/>
              </a:ext>
            </a:extLst>
          </p:cNvPr>
          <p:cNvSpPr txBox="1"/>
          <p:nvPr/>
        </p:nvSpPr>
        <p:spPr>
          <a:xfrm>
            <a:off x="592835" y="2519712"/>
            <a:ext cx="4183702" cy="181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en-US" altLang="ko-KR" sz="2000" b="1" dirty="0"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latin typeface="맑은 고딕"/>
                <a:cs typeface="맑은 고딕"/>
              </a:rPr>
              <a:t>디지털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활용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지원</a:t>
            </a:r>
            <a:endParaRPr lang="en-US" altLang="ko-KR" sz="20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endParaRPr lang="en-US" altLang="ko-KR" sz="4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en-US" sz="2000" b="1" dirty="0"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latin typeface="맑은 고딕"/>
                <a:cs typeface="맑은 고딕"/>
              </a:rPr>
              <a:t>텍스트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기반</a:t>
            </a:r>
            <a:endParaRPr lang="en-US" altLang="ko-KR" sz="20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endParaRPr lang="en-US" altLang="ko-KR" sz="4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사회관계망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접촉</a:t>
            </a:r>
            <a:r>
              <a:rPr lang="en-US" altLang="ko-KR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FF6C6B"/>
                </a:highlight>
                <a:latin typeface="맑은 고딕"/>
                <a:cs typeface="맑은 고딕"/>
              </a:rPr>
              <a:t>강화</a:t>
            </a:r>
            <a:endParaRPr lang="en-US" altLang="ko-KR" sz="2000" b="1" dirty="0">
              <a:solidFill>
                <a:schemeClr val="bg1"/>
              </a:solidFill>
              <a:highlight>
                <a:srgbClr val="FF6C6B"/>
              </a:highlight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endParaRPr lang="en-US" altLang="ko-KR" sz="400" b="1" dirty="0">
              <a:latin typeface="맑은 고딕"/>
              <a:cs typeface="맑은 고딕"/>
            </a:endParaRPr>
          </a:p>
          <a:p>
            <a:pPr marL="12700">
              <a:lnSpc>
                <a:spcPct val="125000"/>
              </a:lnSpc>
              <a:spcBef>
                <a:spcPts val="95"/>
              </a:spcBef>
            </a:pPr>
            <a:r>
              <a:rPr lang="en-US" sz="2000" b="1" dirty="0">
                <a:latin typeface="맑은 고딕"/>
                <a:cs typeface="맑은 고딕"/>
              </a:rPr>
              <a:t>#</a:t>
            </a:r>
            <a:r>
              <a:rPr lang="ko-KR" altLang="en-US" sz="2000" b="1" dirty="0">
                <a:latin typeface="맑은 고딕"/>
                <a:cs typeface="맑은 고딕"/>
              </a:rPr>
              <a:t>디지털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역량</a:t>
            </a:r>
            <a:r>
              <a:rPr lang="en-US" altLang="ko-KR" sz="2000" b="1" dirty="0">
                <a:latin typeface="맑은 고딕"/>
                <a:cs typeface="맑은 고딕"/>
              </a:rPr>
              <a:t>_</a:t>
            </a:r>
            <a:r>
              <a:rPr lang="ko-KR" altLang="en-US" sz="2000" b="1" dirty="0">
                <a:latin typeface="맑은 고딕"/>
                <a:cs typeface="맑은 고딕"/>
              </a:rPr>
              <a:t>강화</a:t>
            </a:r>
            <a:endParaRPr sz="2000" b="1" dirty="0">
              <a:latin typeface="맑은 고딕"/>
              <a:cs typeface="맑은 고딕"/>
            </a:endParaRPr>
          </a:p>
        </p:txBody>
      </p:sp>
      <p:sp>
        <p:nvSpPr>
          <p:cNvPr id="48" name="object 39">
            <a:extLst>
              <a:ext uri="{FF2B5EF4-FFF2-40B4-BE49-F238E27FC236}">
                <a16:creationId xmlns:a16="http://schemas.microsoft.com/office/drawing/2014/main" id="{D7AD8E61-E5C2-0645-9098-5CECF3675341}"/>
              </a:ext>
            </a:extLst>
          </p:cNvPr>
          <p:cNvSpPr txBox="1">
            <a:spLocks/>
          </p:cNvSpPr>
          <p:nvPr/>
        </p:nvSpPr>
        <p:spPr>
          <a:xfrm>
            <a:off x="592835" y="1703448"/>
            <a:ext cx="1540766" cy="487313"/>
          </a:xfrm>
          <a:prstGeom prst="rect">
            <a:avLst/>
          </a:prstGeom>
          <a:solidFill>
            <a:srgbClr val="171717"/>
          </a:solidFill>
        </p:spPr>
        <p:txBody>
          <a:bodyPr vert="horz" wrap="square" lIns="0" tIns="254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90805" latinLnBrk="0">
              <a:spcBef>
                <a:spcPts val="200"/>
              </a:spcBef>
            </a:pPr>
            <a:r>
              <a:rPr lang="ko-KR" altLang="en-US" sz="3000" b="1" kern="0" spc="-265" dirty="0" err="1">
                <a:solidFill>
                  <a:srgbClr val="00D695"/>
                </a:solidFill>
                <a:latin typeface="+mn-ea"/>
                <a:ea typeface="+mn-ea"/>
              </a:rPr>
              <a:t>차별점</a:t>
            </a:r>
            <a:r>
              <a:rPr lang="ko-KR" altLang="en-US" sz="3000" b="1" kern="0" spc="-265" dirty="0">
                <a:solidFill>
                  <a:srgbClr val="00D695"/>
                </a:solidFill>
                <a:latin typeface="+mn-ea"/>
                <a:ea typeface="+mn-ea"/>
              </a:rPr>
              <a:t> </a:t>
            </a:r>
            <a:r>
              <a:rPr lang="en-US" altLang="ko-KR" sz="3000" b="1" kern="0" spc="-265" dirty="0">
                <a:solidFill>
                  <a:srgbClr val="00D695"/>
                </a:solidFill>
                <a:latin typeface="+mn-ea"/>
                <a:ea typeface="+mn-ea"/>
              </a:rPr>
              <a:t>2</a:t>
            </a:r>
            <a:endParaRPr lang="en-US" sz="3000" b="1" kern="0" spc="-265" dirty="0">
              <a:solidFill>
                <a:srgbClr val="00D695"/>
              </a:solidFill>
              <a:latin typeface="+mn-ea"/>
              <a:ea typeface="+mn-ea"/>
            </a:endParaRPr>
          </a:p>
        </p:txBody>
      </p:sp>
      <p:pic>
        <p:nvPicPr>
          <p:cNvPr id="56" name="그림 55" descr="태블릿에서 미소짓는 나이 든 여성">
            <a:extLst>
              <a:ext uri="{FF2B5EF4-FFF2-40B4-BE49-F238E27FC236}">
                <a16:creationId xmlns:a16="http://schemas.microsoft.com/office/drawing/2014/main" id="{D17094D2-9617-602F-EEA5-F6DC1E662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2197730" cy="5573587"/>
          </a:xfrm>
          <a:prstGeom prst="rect">
            <a:avLst/>
          </a:prstGeom>
        </p:spPr>
      </p:pic>
      <p:sp>
        <p:nvSpPr>
          <p:cNvPr id="2" name="object 17">
            <a:extLst>
              <a:ext uri="{FF2B5EF4-FFF2-40B4-BE49-F238E27FC236}">
                <a16:creationId xmlns:a16="http://schemas.microsoft.com/office/drawing/2014/main" id="{0EF96482-4090-B806-52A1-2AF1B205E6F3}"/>
              </a:ext>
            </a:extLst>
          </p:cNvPr>
          <p:cNvSpPr txBox="1"/>
          <p:nvPr/>
        </p:nvSpPr>
        <p:spPr>
          <a:xfrm>
            <a:off x="592836" y="344882"/>
            <a:ext cx="2629178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0</a:t>
            </a:r>
            <a:r>
              <a:rPr lang="en-US" altLang="ko-KR" sz="1400" b="1" spc="60" dirty="0">
                <a:solidFill>
                  <a:srgbClr val="00D695"/>
                </a:solidFill>
                <a:latin typeface="맑은 고딕"/>
                <a:cs typeface="맑은 고딕"/>
              </a:rPr>
              <a:t>3</a:t>
            </a:r>
            <a:r>
              <a:rPr sz="1400" b="1" spc="165" dirty="0">
                <a:solidFill>
                  <a:srgbClr val="00D695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00D695"/>
                </a:solidFill>
                <a:latin typeface="나눔스퀘어"/>
                <a:cs typeface="나눔스퀘어"/>
              </a:rPr>
              <a:t>|</a:t>
            </a:r>
            <a:r>
              <a:rPr sz="1400" b="1" spc="330" dirty="0">
                <a:solidFill>
                  <a:srgbClr val="00D695"/>
                </a:solidFill>
                <a:latin typeface="나눔스퀘어"/>
                <a:cs typeface="나눔스퀘어"/>
              </a:rPr>
              <a:t> </a:t>
            </a:r>
            <a:r>
              <a:rPr lang="ko-KR" altLang="en-US" sz="1400" b="1" spc="5" dirty="0" err="1">
                <a:solidFill>
                  <a:srgbClr val="00D695"/>
                </a:solidFill>
                <a:latin typeface="나눔스퀘어"/>
                <a:cs typeface="나눔스퀘어"/>
              </a:rPr>
              <a:t>차별점</a:t>
            </a:r>
            <a:endParaRPr lang="ko-KR" altLang="en-US" sz="1400" b="1" spc="5" dirty="0">
              <a:solidFill>
                <a:srgbClr val="00D695"/>
              </a:solidFill>
              <a:latin typeface="나눔스퀘어"/>
              <a:cs typeface="나눔스퀘어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나눔스퀘어"/>
              <a:cs typeface="나눔스퀘어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A15ED5E7-DFB2-CF74-F915-83AD7397E001}"/>
              </a:ext>
            </a:extLst>
          </p:cNvPr>
          <p:cNvSpPr txBox="1"/>
          <p:nvPr/>
        </p:nvSpPr>
        <p:spPr>
          <a:xfrm>
            <a:off x="6387341" y="2796522"/>
            <a:ext cx="4912796" cy="2766078"/>
          </a:xfrm>
          <a:prstGeom prst="rect">
            <a:avLst/>
          </a:prstGeom>
          <a:solidFill>
            <a:srgbClr val="9AE7C8">
              <a:alpha val="14000"/>
            </a:srgbClr>
          </a:solidFill>
          <a:ln>
            <a:noFill/>
          </a:ln>
        </p:spPr>
        <p:txBody>
          <a:bodyPr vert="horz" wrap="square" lIns="0" tIns="111125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875"/>
              </a:spcBef>
            </a:pPr>
            <a:endParaRPr lang="en-US" altLang="ko-KR" sz="300" b="1" dirty="0">
              <a:solidFill>
                <a:srgbClr val="FD6460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en-US" sz="1600" b="1" dirty="0">
                <a:solidFill>
                  <a:srgbClr val="FD646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사회관계망 접촉을 강화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하는 역할</a:t>
            </a:r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↓</a:t>
            </a:r>
            <a:endParaRPr lang="en-US" altLang="ko-KR" sz="1600" b="1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노인들은 편안하게 </a:t>
            </a:r>
            <a:r>
              <a:rPr lang="ko-KR" altLang="ko-KR" sz="1600" b="1" dirty="0">
                <a:solidFill>
                  <a:srgbClr val="6891FE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필요한 정보와 서비스</a:t>
            </a:r>
            <a:r>
              <a:rPr lang="ko-KR" altLang="ko-KR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얻</a:t>
            </a:r>
            <a:r>
              <a:rPr lang="ko-KR" altLang="en-US" sz="1600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</a:t>
            </a:r>
            <a:r>
              <a:rPr lang="ko-KR" altLang="en-US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디지털 기술을 활용하여 </a:t>
            </a:r>
            <a:r>
              <a:rPr lang="ko-KR" altLang="en-US" sz="1600" b="1" dirty="0">
                <a:solidFill>
                  <a:srgbClr val="6891FE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사회적 연결성 유지 및 확장</a:t>
            </a:r>
            <a:endParaRPr lang="en-US" altLang="ko-KR" sz="1600" b="1" dirty="0">
              <a:solidFill>
                <a:srgbClr val="6891FE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r>
              <a:rPr lang="ko-KR" altLang="en-US" sz="1600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또한 사회적으로 고립된 </a:t>
            </a:r>
            <a:r>
              <a:rPr lang="ko-KR" altLang="en-US" sz="1600" b="1" dirty="0">
                <a:solidFill>
                  <a:srgbClr val="6891FE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독거노인의 외로움 해소</a:t>
            </a:r>
            <a:endParaRPr lang="en-US" altLang="ko-KR" sz="1600" b="1" dirty="0">
              <a:solidFill>
                <a:srgbClr val="6891FE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" algn="ctr">
              <a:lnSpc>
                <a:spcPct val="150000"/>
              </a:lnSpc>
              <a:spcBef>
                <a:spcPts val="875"/>
              </a:spcBef>
            </a:pPr>
            <a:endParaRPr lang="ko-KR" altLang="en-US" sz="800" b="1" dirty="0">
              <a:solidFill>
                <a:srgbClr val="FD6460"/>
              </a:solidFill>
              <a:latin typeface="나눔스퀘어"/>
              <a:cs typeface="나눔스퀘어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6D869-FE91-B3DE-DBE4-D3D26EFC10FD}"/>
              </a:ext>
            </a:extLst>
          </p:cNvPr>
          <p:cNvSpPr txBox="1"/>
          <p:nvPr/>
        </p:nvSpPr>
        <p:spPr>
          <a:xfrm>
            <a:off x="6378435" y="1953479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b="1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챗봇을</a:t>
            </a:r>
            <a:r>
              <a:rPr lang="ko-KR" altLang="ko-KR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통해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/>
                <a:highlight>
                  <a:srgbClr val="FF6C6B"/>
                </a:highlight>
                <a:ea typeface="맑은 고딕" panose="020B0503020000020004" pitchFamily="50" charset="-127"/>
                <a:cs typeface="Times New Roman" panose="02020603050405020304" pitchFamily="18" charset="0"/>
              </a:rPr>
              <a:t>일상 대화에 관한 주제</a:t>
            </a:r>
            <a:r>
              <a:rPr lang="ko-KR" altLang="en-US" b="1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대화 가능</a:t>
            </a:r>
            <a:endParaRPr lang="ko-Kore-KR" altLang="en-US" dirty="0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E9A9AC49-C4FF-F66A-0786-D8D1AA12FD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20200" y="152400"/>
            <a:ext cx="2804160" cy="215444"/>
          </a:xfrm>
        </p:spPr>
        <p:txBody>
          <a:bodyPr/>
          <a:lstStyle/>
          <a:p>
            <a:r>
              <a:rPr lang="en-US" altLang="ko-KR" sz="1400" dirty="0">
                <a:latin typeface="+mj-ea"/>
                <a:ea typeface="+mj-ea"/>
              </a:rPr>
              <a:t>8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0448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3878</TotalTime>
  <Words>948</Words>
  <Application>Microsoft Office PowerPoint</Application>
  <PresentationFormat>와이드스크린</PresentationFormat>
  <Paragraphs>217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TT3A9CC2o00</vt:lpstr>
      <vt:lpstr>TT3A9FE2o00</vt:lpstr>
      <vt:lpstr>TT3A9FE2o01</vt:lpstr>
      <vt:lpstr>TT3AA022o00</vt:lpstr>
      <vt:lpstr>나눔스퀘어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고령화 사회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기대효과</vt:lpstr>
      <vt:lpstr>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Jiyoon Choi</cp:lastModifiedBy>
  <cp:revision>64</cp:revision>
  <dcterms:created xsi:type="dcterms:W3CDTF">2024-02-18T05:29:43Z</dcterms:created>
  <dcterms:modified xsi:type="dcterms:W3CDTF">2024-02-25T04:04:35Z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2024-02-18T00:00:00Z</vt:filetime>
  </property>
</Properties>
</file>